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Darumadrop One" charset="1" panose="00000000000000000000"/>
      <p:regular r:id="rId17"/>
    </p:embeddedFont>
    <p:embeddedFont>
      <p:font typeface="Garet Bold" charset="1" panose="00000000000000000000"/>
      <p:regular r:id="rId18"/>
    </p:embeddedFont>
    <p:embeddedFont>
      <p:font typeface="Garet Bold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11" Target="../media/image59.png" Type="http://schemas.openxmlformats.org/officeDocument/2006/relationships/image"/><Relationship Id="rId12" Target="../media/image60.svg" Type="http://schemas.openxmlformats.org/officeDocument/2006/relationships/image"/><Relationship Id="rId13" Target="../media/image61.png" Type="http://schemas.openxmlformats.org/officeDocument/2006/relationships/image"/><Relationship Id="rId14" Target="../media/image62.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svg" Type="http://schemas.openxmlformats.org/officeDocument/2006/relationships/image"/><Relationship Id="rId11" Target="../media/image69.png" Type="http://schemas.openxmlformats.org/officeDocument/2006/relationships/image"/><Relationship Id="rId12" Target="../media/image70.svg" Type="http://schemas.openxmlformats.org/officeDocument/2006/relationships/image"/><Relationship Id="rId13" Target="../media/image71.png" Type="http://schemas.openxmlformats.org/officeDocument/2006/relationships/image"/><Relationship Id="rId14" Target="../media/image72.svg" Type="http://schemas.openxmlformats.org/officeDocument/2006/relationships/image"/><Relationship Id="rId15" Target="../media/image73.png" Type="http://schemas.openxmlformats.org/officeDocument/2006/relationships/image"/><Relationship Id="rId16" Target="../media/image74.svg" Type="http://schemas.openxmlformats.org/officeDocument/2006/relationships/image"/><Relationship Id="rId17" Target="../media/image75.png" Type="http://schemas.openxmlformats.org/officeDocument/2006/relationships/image"/><Relationship Id="rId18" Target="../media/image76.svg" Type="http://schemas.openxmlformats.org/officeDocument/2006/relationships/image"/><Relationship Id="rId2" Target="../media/image1.pn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6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5.jpeg" Type="http://schemas.openxmlformats.org/officeDocument/2006/relationships/image"/><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5.jpe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jpeg" Type="http://schemas.openxmlformats.org/officeDocument/2006/relationships/image"/><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2" Target="../media/image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sp>
        <p:nvSpPr>
          <p:cNvPr name="Freeform 3" id="3"/>
          <p:cNvSpPr/>
          <p:nvPr/>
        </p:nvSpPr>
        <p:spPr>
          <a:xfrm flipH="true" flipV="false" rot="0">
            <a:off x="-290131" y="0"/>
            <a:ext cx="3852611" cy="4020752"/>
          </a:xfrm>
          <a:custGeom>
            <a:avLst/>
            <a:gdLst/>
            <a:ahLst/>
            <a:cxnLst/>
            <a:rect r="r" b="b" t="t" l="l"/>
            <a:pathLst>
              <a:path h="4020752" w="3852611">
                <a:moveTo>
                  <a:pt x="3852611" y="0"/>
                </a:moveTo>
                <a:lnTo>
                  <a:pt x="0" y="0"/>
                </a:lnTo>
                <a:lnTo>
                  <a:pt x="0" y="4020752"/>
                </a:lnTo>
                <a:lnTo>
                  <a:pt x="3852611" y="4020752"/>
                </a:lnTo>
                <a:lnTo>
                  <a:pt x="385261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21983" y="0"/>
            <a:ext cx="3852611" cy="4020752"/>
          </a:xfrm>
          <a:custGeom>
            <a:avLst/>
            <a:gdLst/>
            <a:ahLst/>
            <a:cxnLst/>
            <a:rect r="r" b="b" t="t" l="l"/>
            <a:pathLst>
              <a:path h="4020752" w="3852611">
                <a:moveTo>
                  <a:pt x="0" y="0"/>
                </a:moveTo>
                <a:lnTo>
                  <a:pt x="3852611" y="0"/>
                </a:lnTo>
                <a:lnTo>
                  <a:pt x="3852611" y="4020752"/>
                </a:lnTo>
                <a:lnTo>
                  <a:pt x="0" y="4020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7162" y="4480420"/>
            <a:ext cx="2830783" cy="1070551"/>
          </a:xfrm>
          <a:custGeom>
            <a:avLst/>
            <a:gdLst/>
            <a:ahLst/>
            <a:cxnLst/>
            <a:rect r="r" b="b" t="t" l="l"/>
            <a:pathLst>
              <a:path h="1070551" w="2830783">
                <a:moveTo>
                  <a:pt x="0" y="0"/>
                </a:moveTo>
                <a:lnTo>
                  <a:pt x="2830783" y="0"/>
                </a:lnTo>
                <a:lnTo>
                  <a:pt x="2830783" y="1070550"/>
                </a:lnTo>
                <a:lnTo>
                  <a:pt x="0" y="10705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5695434" y="4125357"/>
            <a:ext cx="3920225" cy="1482558"/>
          </a:xfrm>
          <a:custGeom>
            <a:avLst/>
            <a:gdLst/>
            <a:ahLst/>
            <a:cxnLst/>
            <a:rect r="r" b="b" t="t" l="l"/>
            <a:pathLst>
              <a:path h="1482558" w="3920225">
                <a:moveTo>
                  <a:pt x="3920225" y="0"/>
                </a:moveTo>
                <a:lnTo>
                  <a:pt x="0" y="0"/>
                </a:lnTo>
                <a:lnTo>
                  <a:pt x="0" y="1482557"/>
                </a:lnTo>
                <a:lnTo>
                  <a:pt x="3920225" y="1482557"/>
                </a:lnTo>
                <a:lnTo>
                  <a:pt x="392022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218820" y="3110076"/>
            <a:ext cx="11850360" cy="3429112"/>
          </a:xfrm>
          <a:prstGeom prst="rect">
            <a:avLst/>
          </a:prstGeom>
        </p:spPr>
        <p:txBody>
          <a:bodyPr anchor="t" rtlCol="false" tIns="0" lIns="0" bIns="0" rIns="0">
            <a:spAutoFit/>
          </a:bodyPr>
          <a:lstStyle/>
          <a:p>
            <a:pPr algn="ctr">
              <a:lnSpc>
                <a:spcPts val="13050"/>
              </a:lnSpc>
            </a:pPr>
            <a:r>
              <a:rPr lang="en-US" sz="14500">
                <a:solidFill>
                  <a:srgbClr val="FFFFFF"/>
                </a:solidFill>
                <a:latin typeface="Darumadrop One"/>
                <a:ea typeface="Darumadrop One"/>
                <a:cs typeface="Darumadrop One"/>
                <a:sym typeface="Darumadrop One"/>
              </a:rPr>
              <a:t>ELECTRICAL GRID</a:t>
            </a:r>
          </a:p>
        </p:txBody>
      </p:sp>
      <p:grpSp>
        <p:nvGrpSpPr>
          <p:cNvPr name="Group 8" id="8"/>
          <p:cNvGrpSpPr/>
          <p:nvPr/>
        </p:nvGrpSpPr>
        <p:grpSpPr>
          <a:xfrm rot="0">
            <a:off x="-1327659" y="5607914"/>
            <a:ext cx="20943317" cy="5313441"/>
            <a:chOff x="0" y="0"/>
            <a:chExt cx="27924423" cy="7084588"/>
          </a:xfrm>
        </p:grpSpPr>
        <p:sp>
          <p:nvSpPr>
            <p:cNvPr name="Freeform 9" id="9"/>
            <p:cNvSpPr/>
            <p:nvPr/>
          </p:nvSpPr>
          <p:spPr>
            <a:xfrm flipH="false" flipV="false" rot="0">
              <a:off x="0" y="0"/>
              <a:ext cx="14016271" cy="7084588"/>
            </a:xfrm>
            <a:custGeom>
              <a:avLst/>
              <a:gdLst/>
              <a:ahLst/>
              <a:cxnLst/>
              <a:rect r="r" b="b" t="t" l="l"/>
              <a:pathLst>
                <a:path h="7084588" w="14016271">
                  <a:moveTo>
                    <a:pt x="0" y="0"/>
                  </a:moveTo>
                  <a:lnTo>
                    <a:pt x="14016271" y="0"/>
                  </a:lnTo>
                  <a:lnTo>
                    <a:pt x="14016271" y="7084588"/>
                  </a:lnTo>
                  <a:lnTo>
                    <a:pt x="0" y="70845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0">
              <a:off x="13908153" y="0"/>
              <a:ext cx="14016271" cy="7084588"/>
            </a:xfrm>
            <a:custGeom>
              <a:avLst/>
              <a:gdLst/>
              <a:ahLst/>
              <a:cxnLst/>
              <a:rect r="r" b="b" t="t" l="l"/>
              <a:pathLst>
                <a:path h="7084588" w="14016271">
                  <a:moveTo>
                    <a:pt x="14016270" y="0"/>
                  </a:moveTo>
                  <a:lnTo>
                    <a:pt x="0" y="0"/>
                  </a:lnTo>
                  <a:lnTo>
                    <a:pt x="0" y="7084588"/>
                  </a:lnTo>
                  <a:lnTo>
                    <a:pt x="14016270" y="7084588"/>
                  </a:lnTo>
                  <a:lnTo>
                    <a:pt x="1401627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1" id="11"/>
          <p:cNvGrpSpPr/>
          <p:nvPr/>
        </p:nvGrpSpPr>
        <p:grpSpPr>
          <a:xfrm rot="0">
            <a:off x="14345484" y="4537834"/>
            <a:ext cx="552997" cy="5529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13" id="13"/>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356529" y="6127284"/>
            <a:ext cx="411904" cy="41190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16" id="16"/>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321315" y="1028700"/>
            <a:ext cx="251945" cy="2519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grpSp>
        <p:nvGrpSpPr>
          <p:cNvPr name="Group 3" id="3"/>
          <p:cNvGrpSpPr/>
          <p:nvPr/>
        </p:nvGrpSpPr>
        <p:grpSpPr>
          <a:xfrm rot="0">
            <a:off x="5898295" y="4718184"/>
            <a:ext cx="7164883" cy="5165722"/>
            <a:chOff x="0" y="0"/>
            <a:chExt cx="1887047" cy="1360519"/>
          </a:xfrm>
        </p:grpSpPr>
        <p:sp>
          <p:nvSpPr>
            <p:cNvPr name="Freeform 4" id="4"/>
            <p:cNvSpPr/>
            <p:nvPr/>
          </p:nvSpPr>
          <p:spPr>
            <a:xfrm flipH="false" flipV="false" rot="0">
              <a:off x="0" y="0"/>
              <a:ext cx="1887047" cy="1360519"/>
            </a:xfrm>
            <a:custGeom>
              <a:avLst/>
              <a:gdLst/>
              <a:ahLst/>
              <a:cxnLst/>
              <a:rect r="r" b="b" t="t" l="l"/>
              <a:pathLst>
                <a:path h="1360519" w="1887047">
                  <a:moveTo>
                    <a:pt x="0" y="0"/>
                  </a:moveTo>
                  <a:lnTo>
                    <a:pt x="1887047" y="0"/>
                  </a:lnTo>
                  <a:lnTo>
                    <a:pt x="1887047" y="1360519"/>
                  </a:lnTo>
                  <a:lnTo>
                    <a:pt x="0" y="1360519"/>
                  </a:lnTo>
                  <a:close/>
                </a:path>
              </a:pathLst>
            </a:custGeom>
            <a:solidFill>
              <a:srgbClr val="72BF80"/>
            </a:solidFill>
            <a:ln w="38100" cap="sq">
              <a:solidFill>
                <a:srgbClr val="2C3242"/>
              </a:solidFill>
              <a:prstDash val="solid"/>
              <a:miter/>
            </a:ln>
          </p:spPr>
        </p:sp>
        <p:sp>
          <p:nvSpPr>
            <p:cNvPr name="TextBox 5" id="5"/>
            <p:cNvSpPr txBox="true"/>
            <p:nvPr/>
          </p:nvSpPr>
          <p:spPr>
            <a:xfrm>
              <a:off x="0" y="-38100"/>
              <a:ext cx="1887047" cy="139861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156175" y="30589"/>
            <a:ext cx="4686504" cy="2036499"/>
          </a:xfrm>
          <a:custGeom>
            <a:avLst/>
            <a:gdLst/>
            <a:ahLst/>
            <a:cxnLst/>
            <a:rect r="r" b="b" t="t" l="l"/>
            <a:pathLst>
              <a:path h="2036499" w="4686504">
                <a:moveTo>
                  <a:pt x="0" y="0"/>
                </a:moveTo>
                <a:lnTo>
                  <a:pt x="4686504" y="0"/>
                </a:lnTo>
                <a:lnTo>
                  <a:pt x="4686504" y="2036499"/>
                </a:lnTo>
                <a:lnTo>
                  <a:pt x="0" y="2036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213285" y="1061674"/>
            <a:ext cx="2658547" cy="1005414"/>
          </a:xfrm>
          <a:custGeom>
            <a:avLst/>
            <a:gdLst/>
            <a:ahLst/>
            <a:cxnLst/>
            <a:rect r="r" b="b" t="t" l="l"/>
            <a:pathLst>
              <a:path h="1005414" w="2658547">
                <a:moveTo>
                  <a:pt x="0" y="0"/>
                </a:moveTo>
                <a:lnTo>
                  <a:pt x="2658547" y="0"/>
                </a:lnTo>
                <a:lnTo>
                  <a:pt x="2658547" y="1005414"/>
                </a:lnTo>
                <a:lnTo>
                  <a:pt x="0" y="10054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00855" y="8139113"/>
            <a:ext cx="5053219" cy="1589467"/>
          </a:xfrm>
          <a:custGeom>
            <a:avLst/>
            <a:gdLst/>
            <a:ahLst/>
            <a:cxnLst/>
            <a:rect r="r" b="b" t="t" l="l"/>
            <a:pathLst>
              <a:path h="1589467" w="5053219">
                <a:moveTo>
                  <a:pt x="0" y="0"/>
                </a:moveTo>
                <a:lnTo>
                  <a:pt x="5053219" y="0"/>
                </a:lnTo>
                <a:lnTo>
                  <a:pt x="5053219" y="1589467"/>
                </a:lnTo>
                <a:lnTo>
                  <a:pt x="0" y="15894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0">
            <a:off x="14036532" y="3380904"/>
            <a:ext cx="4251468" cy="1337280"/>
          </a:xfrm>
          <a:custGeom>
            <a:avLst/>
            <a:gdLst/>
            <a:ahLst/>
            <a:cxnLst/>
            <a:rect r="r" b="b" t="t" l="l"/>
            <a:pathLst>
              <a:path h="1337280" w="4251468">
                <a:moveTo>
                  <a:pt x="4251468" y="0"/>
                </a:moveTo>
                <a:lnTo>
                  <a:pt x="0" y="0"/>
                </a:lnTo>
                <a:lnTo>
                  <a:pt x="0" y="1337280"/>
                </a:lnTo>
                <a:lnTo>
                  <a:pt x="4251468" y="1337280"/>
                </a:lnTo>
                <a:lnTo>
                  <a:pt x="425146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496028" y="6848111"/>
            <a:ext cx="4714456" cy="3274404"/>
          </a:xfrm>
          <a:custGeom>
            <a:avLst/>
            <a:gdLst/>
            <a:ahLst/>
            <a:cxnLst/>
            <a:rect r="r" b="b" t="t" l="l"/>
            <a:pathLst>
              <a:path h="3274404" w="4714456">
                <a:moveTo>
                  <a:pt x="0" y="0"/>
                </a:moveTo>
                <a:lnTo>
                  <a:pt x="4714457" y="0"/>
                </a:lnTo>
                <a:lnTo>
                  <a:pt x="4714457" y="3274405"/>
                </a:lnTo>
                <a:lnTo>
                  <a:pt x="0" y="32744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397093" y="941560"/>
            <a:ext cx="6769866" cy="6215968"/>
          </a:xfrm>
          <a:custGeom>
            <a:avLst/>
            <a:gdLst/>
            <a:ahLst/>
            <a:cxnLst/>
            <a:rect r="r" b="b" t="t" l="l"/>
            <a:pathLst>
              <a:path h="6215968" w="6769866">
                <a:moveTo>
                  <a:pt x="0" y="0"/>
                </a:moveTo>
                <a:lnTo>
                  <a:pt x="6769866" y="0"/>
                </a:lnTo>
                <a:lnTo>
                  <a:pt x="6769866" y="6215968"/>
                </a:lnTo>
                <a:lnTo>
                  <a:pt x="0" y="62159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7879952" y="2164302"/>
            <a:ext cx="4126088" cy="2018032"/>
          </a:xfrm>
          <a:custGeom>
            <a:avLst/>
            <a:gdLst/>
            <a:ahLst/>
            <a:cxnLst/>
            <a:rect r="r" b="b" t="t" l="l"/>
            <a:pathLst>
              <a:path h="2018032" w="4126088">
                <a:moveTo>
                  <a:pt x="0" y="0"/>
                </a:moveTo>
                <a:lnTo>
                  <a:pt x="4126088" y="0"/>
                </a:lnTo>
                <a:lnTo>
                  <a:pt x="4126088" y="2018032"/>
                </a:lnTo>
                <a:lnTo>
                  <a:pt x="0" y="20180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6644052" y="5083004"/>
            <a:ext cx="5673368" cy="4322480"/>
          </a:xfrm>
          <a:prstGeom prst="rect">
            <a:avLst/>
          </a:prstGeom>
        </p:spPr>
        <p:txBody>
          <a:bodyPr anchor="t" rtlCol="false" tIns="0" lIns="0" bIns="0" rIns="0">
            <a:spAutoFit/>
          </a:bodyPr>
          <a:lstStyle/>
          <a:p>
            <a:pPr algn="ctr">
              <a:lnSpc>
                <a:spcPts val="3470"/>
              </a:lnSpc>
            </a:pPr>
            <a:r>
              <a:rPr lang="en-US" sz="2313" b="true">
                <a:solidFill>
                  <a:srgbClr val="122026"/>
                </a:solidFill>
                <a:latin typeface="Garet Bold"/>
                <a:ea typeface="Garet Bold"/>
                <a:cs typeface="Garet Bold"/>
                <a:sym typeface="Garet Bold"/>
              </a:rPr>
              <a:t>Name : Aisha Emad Ali    Code:2127158</a:t>
            </a:r>
          </a:p>
          <a:p>
            <a:pPr algn="ctr">
              <a:lnSpc>
                <a:spcPts val="3470"/>
              </a:lnSpc>
            </a:pPr>
            <a:r>
              <a:rPr lang="en-US" sz="2313" b="true">
                <a:solidFill>
                  <a:srgbClr val="122026"/>
                </a:solidFill>
                <a:latin typeface="Garet Bold"/>
                <a:ea typeface="Garet Bold"/>
                <a:cs typeface="Garet Bold"/>
                <a:sym typeface="Garet Bold"/>
              </a:rPr>
              <a:t>Name : Abdelrahman Medhat </a:t>
            </a:r>
          </a:p>
          <a:p>
            <a:pPr algn="ctr">
              <a:lnSpc>
                <a:spcPts val="3470"/>
              </a:lnSpc>
            </a:pPr>
            <a:r>
              <a:rPr lang="en-US" sz="2313" b="true">
                <a:solidFill>
                  <a:srgbClr val="122026"/>
                </a:solidFill>
                <a:latin typeface="Garet Bold"/>
                <a:ea typeface="Garet Bold"/>
                <a:cs typeface="Garet Bold"/>
                <a:sym typeface="Garet Bold"/>
              </a:rPr>
              <a:t> Code: 2227040</a:t>
            </a:r>
          </a:p>
          <a:p>
            <a:pPr algn="ctr">
              <a:lnSpc>
                <a:spcPts val="3470"/>
              </a:lnSpc>
            </a:pPr>
            <a:r>
              <a:rPr lang="en-US" sz="2313" b="true">
                <a:solidFill>
                  <a:srgbClr val="122026"/>
                </a:solidFill>
                <a:latin typeface="Garet Bold"/>
                <a:ea typeface="Garet Bold"/>
                <a:cs typeface="Garet Bold"/>
                <a:sym typeface="Garet Bold"/>
              </a:rPr>
              <a:t>Name: Nourhan Dardeer Abdo     Code: 2127030</a:t>
            </a:r>
          </a:p>
          <a:p>
            <a:pPr algn="ctr">
              <a:lnSpc>
                <a:spcPts val="3470"/>
              </a:lnSpc>
            </a:pPr>
            <a:r>
              <a:rPr lang="en-US" sz="2313" b="true">
                <a:solidFill>
                  <a:srgbClr val="122026"/>
                </a:solidFill>
                <a:latin typeface="Garet Bold"/>
                <a:ea typeface="Garet Bold"/>
                <a:cs typeface="Garet Bold"/>
                <a:sym typeface="Garet Bold"/>
              </a:rPr>
              <a:t>Name: Bassant Samy </a:t>
            </a:r>
          </a:p>
          <a:p>
            <a:pPr algn="ctr">
              <a:lnSpc>
                <a:spcPts val="3470"/>
              </a:lnSpc>
            </a:pPr>
            <a:r>
              <a:rPr lang="en-US" sz="2313" b="true">
                <a:solidFill>
                  <a:srgbClr val="122026"/>
                </a:solidFill>
                <a:latin typeface="Garet Bold"/>
                <a:ea typeface="Garet Bold"/>
                <a:cs typeface="Garet Bold"/>
                <a:sym typeface="Garet Bold"/>
              </a:rPr>
              <a:t>  Code: 2127410</a:t>
            </a:r>
          </a:p>
          <a:p>
            <a:pPr algn="ctr">
              <a:lnSpc>
                <a:spcPts val="3470"/>
              </a:lnSpc>
            </a:pPr>
            <a:r>
              <a:rPr lang="en-US" b="true" sz="2313">
                <a:solidFill>
                  <a:srgbClr val="122026"/>
                </a:solidFill>
                <a:latin typeface="Garet Bold"/>
                <a:ea typeface="Garet Bold"/>
                <a:cs typeface="Garet Bold"/>
                <a:sym typeface="Garet Bold"/>
              </a:rPr>
              <a:t>Name: Fatma Ahmed Mohamed     Code: 2227459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sp>
        <p:nvSpPr>
          <p:cNvPr name="Freeform 3" id="3"/>
          <p:cNvSpPr/>
          <p:nvPr/>
        </p:nvSpPr>
        <p:spPr>
          <a:xfrm flipH="false" flipV="false" rot="0">
            <a:off x="-1315730" y="206806"/>
            <a:ext cx="8587584" cy="7322867"/>
          </a:xfrm>
          <a:custGeom>
            <a:avLst/>
            <a:gdLst/>
            <a:ahLst/>
            <a:cxnLst/>
            <a:rect r="r" b="b" t="t" l="l"/>
            <a:pathLst>
              <a:path h="7322867" w="8587584">
                <a:moveTo>
                  <a:pt x="0" y="0"/>
                </a:moveTo>
                <a:lnTo>
                  <a:pt x="8587584" y="0"/>
                </a:lnTo>
                <a:lnTo>
                  <a:pt x="8587584" y="7322867"/>
                </a:lnTo>
                <a:lnTo>
                  <a:pt x="0" y="73228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3613" y="7490444"/>
            <a:ext cx="18660029" cy="2945368"/>
            <a:chOff x="0" y="0"/>
            <a:chExt cx="4914575" cy="775735"/>
          </a:xfrm>
        </p:grpSpPr>
        <p:sp>
          <p:nvSpPr>
            <p:cNvPr name="Freeform 5" id="5"/>
            <p:cNvSpPr/>
            <p:nvPr/>
          </p:nvSpPr>
          <p:spPr>
            <a:xfrm flipH="false" flipV="false" rot="0">
              <a:off x="0" y="0"/>
              <a:ext cx="4914576" cy="775735"/>
            </a:xfrm>
            <a:custGeom>
              <a:avLst/>
              <a:gdLst/>
              <a:ahLst/>
              <a:cxnLst/>
              <a:rect r="r" b="b" t="t" l="l"/>
              <a:pathLst>
                <a:path h="775735" w="4914576">
                  <a:moveTo>
                    <a:pt x="0" y="0"/>
                  </a:moveTo>
                  <a:lnTo>
                    <a:pt x="4914576" y="0"/>
                  </a:lnTo>
                  <a:lnTo>
                    <a:pt x="4914576" y="775735"/>
                  </a:lnTo>
                  <a:lnTo>
                    <a:pt x="0" y="775735"/>
                  </a:lnTo>
                  <a:close/>
                </a:path>
              </a:pathLst>
            </a:custGeom>
            <a:solidFill>
              <a:srgbClr val="3E9556"/>
            </a:solidFill>
            <a:ln w="19050" cap="sq">
              <a:solidFill>
                <a:srgbClr val="000000"/>
              </a:solidFill>
              <a:prstDash val="solid"/>
              <a:miter/>
            </a:ln>
          </p:spPr>
        </p:sp>
        <p:sp>
          <p:nvSpPr>
            <p:cNvPr name="TextBox 6" id="6"/>
            <p:cNvSpPr txBox="true"/>
            <p:nvPr/>
          </p:nvSpPr>
          <p:spPr>
            <a:xfrm>
              <a:off x="0" y="-38100"/>
              <a:ext cx="4914575" cy="81383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28700" y="4874542"/>
            <a:ext cx="6743563" cy="4757277"/>
          </a:xfrm>
          <a:custGeom>
            <a:avLst/>
            <a:gdLst/>
            <a:ahLst/>
            <a:cxnLst/>
            <a:rect r="r" b="b" t="t" l="l"/>
            <a:pathLst>
              <a:path h="4757277" w="6743563">
                <a:moveTo>
                  <a:pt x="0" y="0"/>
                </a:moveTo>
                <a:lnTo>
                  <a:pt x="6743563" y="0"/>
                </a:lnTo>
                <a:lnTo>
                  <a:pt x="6743563" y="4757276"/>
                </a:lnTo>
                <a:lnTo>
                  <a:pt x="0" y="47572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631532" y="-1224346"/>
            <a:ext cx="4317656" cy="4506093"/>
          </a:xfrm>
          <a:custGeom>
            <a:avLst/>
            <a:gdLst/>
            <a:ahLst/>
            <a:cxnLst/>
            <a:rect r="r" b="b" t="t" l="l"/>
            <a:pathLst>
              <a:path h="4506093" w="4317656">
                <a:moveTo>
                  <a:pt x="0" y="0"/>
                </a:moveTo>
                <a:lnTo>
                  <a:pt x="4317656" y="0"/>
                </a:lnTo>
                <a:lnTo>
                  <a:pt x="4317656" y="4506092"/>
                </a:lnTo>
                <a:lnTo>
                  <a:pt x="0" y="45060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6943438" y="2715117"/>
            <a:ext cx="7863471" cy="3913221"/>
          </a:xfrm>
          <a:prstGeom prst="rect">
            <a:avLst/>
          </a:prstGeom>
        </p:spPr>
        <p:txBody>
          <a:bodyPr anchor="t" rtlCol="false" tIns="0" lIns="0" bIns="0" rIns="0">
            <a:spAutoFit/>
          </a:bodyPr>
          <a:lstStyle/>
          <a:p>
            <a:pPr algn="ctr">
              <a:lnSpc>
                <a:spcPts val="14813"/>
              </a:lnSpc>
            </a:pPr>
            <a:r>
              <a:rPr lang="en-US" sz="16459">
                <a:solidFill>
                  <a:srgbClr val="FFFFFF"/>
                </a:solidFill>
                <a:latin typeface="Darumadrop One"/>
                <a:ea typeface="Darumadrop One"/>
                <a:cs typeface="Darumadrop One"/>
                <a:sym typeface="Darumadrop One"/>
              </a:rPr>
              <a:t>THANK YOU</a:t>
            </a:r>
          </a:p>
        </p:txBody>
      </p:sp>
      <p:sp>
        <p:nvSpPr>
          <p:cNvPr name="Freeform 10" id="10"/>
          <p:cNvSpPr/>
          <p:nvPr/>
        </p:nvSpPr>
        <p:spPr>
          <a:xfrm flipH="false" flipV="false" rot="0">
            <a:off x="14581293" y="3281746"/>
            <a:ext cx="4367895" cy="4882809"/>
          </a:xfrm>
          <a:custGeom>
            <a:avLst/>
            <a:gdLst/>
            <a:ahLst/>
            <a:cxnLst/>
            <a:rect r="r" b="b" t="t" l="l"/>
            <a:pathLst>
              <a:path h="4882809" w="4367895">
                <a:moveTo>
                  <a:pt x="0" y="0"/>
                </a:moveTo>
                <a:lnTo>
                  <a:pt x="4367895" y="0"/>
                </a:lnTo>
                <a:lnTo>
                  <a:pt x="4367895" y="4882810"/>
                </a:lnTo>
                <a:lnTo>
                  <a:pt x="0" y="48828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1263995" y="5143500"/>
            <a:ext cx="4459974" cy="4772346"/>
          </a:xfrm>
          <a:custGeom>
            <a:avLst/>
            <a:gdLst/>
            <a:ahLst/>
            <a:cxnLst/>
            <a:rect r="r" b="b" t="t" l="l"/>
            <a:pathLst>
              <a:path h="4772346" w="4459974">
                <a:moveTo>
                  <a:pt x="0" y="0"/>
                </a:moveTo>
                <a:lnTo>
                  <a:pt x="4459974" y="0"/>
                </a:lnTo>
                <a:lnTo>
                  <a:pt x="4459974" y="4772346"/>
                </a:lnTo>
                <a:lnTo>
                  <a:pt x="0" y="47723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977829" y="8612722"/>
            <a:ext cx="4104832" cy="1291156"/>
          </a:xfrm>
          <a:custGeom>
            <a:avLst/>
            <a:gdLst/>
            <a:ahLst/>
            <a:cxnLst/>
            <a:rect r="r" b="b" t="t" l="l"/>
            <a:pathLst>
              <a:path h="1291156" w="4104832">
                <a:moveTo>
                  <a:pt x="0" y="0"/>
                </a:moveTo>
                <a:lnTo>
                  <a:pt x="4104833" y="0"/>
                </a:lnTo>
                <a:lnTo>
                  <a:pt x="4104833" y="1291156"/>
                </a:lnTo>
                <a:lnTo>
                  <a:pt x="0" y="12911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true" flipV="false" rot="0">
            <a:off x="8749365" y="7037257"/>
            <a:ext cx="2881532" cy="906373"/>
          </a:xfrm>
          <a:custGeom>
            <a:avLst/>
            <a:gdLst/>
            <a:ahLst/>
            <a:cxnLst/>
            <a:rect r="r" b="b" t="t" l="l"/>
            <a:pathLst>
              <a:path h="906373" w="2881532">
                <a:moveTo>
                  <a:pt x="2881532" y="0"/>
                </a:moveTo>
                <a:lnTo>
                  <a:pt x="0" y="0"/>
                </a:lnTo>
                <a:lnTo>
                  <a:pt x="0" y="906373"/>
                </a:lnTo>
                <a:lnTo>
                  <a:pt x="2881532" y="906373"/>
                </a:lnTo>
                <a:lnTo>
                  <a:pt x="2881532"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true" flipV="false" rot="0">
            <a:off x="7772263" y="217928"/>
            <a:ext cx="3731587" cy="1621544"/>
          </a:xfrm>
          <a:custGeom>
            <a:avLst/>
            <a:gdLst/>
            <a:ahLst/>
            <a:cxnLst/>
            <a:rect r="r" b="b" t="t" l="l"/>
            <a:pathLst>
              <a:path h="1621544" w="3731587">
                <a:moveTo>
                  <a:pt x="3731587" y="0"/>
                </a:moveTo>
                <a:lnTo>
                  <a:pt x="0" y="0"/>
                </a:lnTo>
                <a:lnTo>
                  <a:pt x="0" y="1621544"/>
                </a:lnTo>
                <a:lnTo>
                  <a:pt x="3731587" y="1621544"/>
                </a:lnTo>
                <a:lnTo>
                  <a:pt x="3731587"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16790360" y="8451135"/>
            <a:ext cx="2324297" cy="1614330"/>
          </a:xfrm>
          <a:custGeom>
            <a:avLst/>
            <a:gdLst/>
            <a:ahLst/>
            <a:cxnLst/>
            <a:rect r="r" b="b" t="t" l="l"/>
            <a:pathLst>
              <a:path h="1614330" w="2324297">
                <a:moveTo>
                  <a:pt x="0" y="0"/>
                </a:moveTo>
                <a:lnTo>
                  <a:pt x="2324297" y="0"/>
                </a:lnTo>
                <a:lnTo>
                  <a:pt x="2324297" y="1614330"/>
                </a:lnTo>
                <a:lnTo>
                  <a:pt x="0" y="16143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grpSp>
        <p:nvGrpSpPr>
          <p:cNvPr name="Group 3" id="3"/>
          <p:cNvGrpSpPr/>
          <p:nvPr/>
        </p:nvGrpSpPr>
        <p:grpSpPr>
          <a:xfrm rot="0">
            <a:off x="8205976" y="1947978"/>
            <a:ext cx="9858239" cy="7764221"/>
            <a:chOff x="0" y="0"/>
            <a:chExt cx="2035718" cy="1603305"/>
          </a:xfrm>
        </p:grpSpPr>
        <p:sp>
          <p:nvSpPr>
            <p:cNvPr name="Freeform 4" id="4"/>
            <p:cNvSpPr/>
            <p:nvPr/>
          </p:nvSpPr>
          <p:spPr>
            <a:xfrm flipH="false" flipV="false" rot="0">
              <a:off x="0" y="0"/>
              <a:ext cx="2035718" cy="1603305"/>
            </a:xfrm>
            <a:custGeom>
              <a:avLst/>
              <a:gdLst/>
              <a:ahLst/>
              <a:cxnLst/>
              <a:rect r="r" b="b" t="t" l="l"/>
              <a:pathLst>
                <a:path h="1603305" w="2035718">
                  <a:moveTo>
                    <a:pt x="40052" y="0"/>
                  </a:moveTo>
                  <a:lnTo>
                    <a:pt x="1995667" y="0"/>
                  </a:lnTo>
                  <a:cubicBezTo>
                    <a:pt x="2017787" y="0"/>
                    <a:pt x="2035718" y="17932"/>
                    <a:pt x="2035718" y="40052"/>
                  </a:cubicBezTo>
                  <a:lnTo>
                    <a:pt x="2035718" y="1563254"/>
                  </a:lnTo>
                  <a:cubicBezTo>
                    <a:pt x="2035718" y="1585374"/>
                    <a:pt x="2017787" y="1603305"/>
                    <a:pt x="1995667" y="1603305"/>
                  </a:cubicBezTo>
                  <a:lnTo>
                    <a:pt x="40052" y="1603305"/>
                  </a:lnTo>
                  <a:cubicBezTo>
                    <a:pt x="17932" y="1603305"/>
                    <a:pt x="0" y="1585374"/>
                    <a:pt x="0" y="1563254"/>
                  </a:cubicBezTo>
                  <a:lnTo>
                    <a:pt x="0" y="40052"/>
                  </a:lnTo>
                  <a:cubicBezTo>
                    <a:pt x="0" y="17932"/>
                    <a:pt x="17932" y="0"/>
                    <a:pt x="40052" y="0"/>
                  </a:cubicBezTo>
                  <a:close/>
                </a:path>
              </a:pathLst>
            </a:custGeom>
            <a:solidFill>
              <a:srgbClr val="FFEFE4"/>
            </a:solidFill>
            <a:ln w="38100" cap="rnd">
              <a:solidFill>
                <a:srgbClr val="000000"/>
              </a:solidFill>
              <a:prstDash val="solid"/>
              <a:round/>
            </a:ln>
          </p:spPr>
        </p:sp>
        <p:sp>
          <p:nvSpPr>
            <p:cNvPr name="TextBox 5" id="5"/>
            <p:cNvSpPr txBox="true"/>
            <p:nvPr/>
          </p:nvSpPr>
          <p:spPr>
            <a:xfrm>
              <a:off x="0" y="-38100"/>
              <a:ext cx="2035718" cy="164140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231267" y="-32366"/>
            <a:ext cx="2846915" cy="3710434"/>
          </a:xfrm>
          <a:custGeom>
            <a:avLst/>
            <a:gdLst/>
            <a:ahLst/>
            <a:cxnLst/>
            <a:rect r="r" b="b" t="t" l="l"/>
            <a:pathLst>
              <a:path h="3710434" w="2846915">
                <a:moveTo>
                  <a:pt x="0" y="0"/>
                </a:moveTo>
                <a:lnTo>
                  <a:pt x="2846914" y="0"/>
                </a:lnTo>
                <a:lnTo>
                  <a:pt x="2846914" y="3710434"/>
                </a:lnTo>
                <a:lnTo>
                  <a:pt x="0" y="37104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9469297"/>
            <a:ext cx="19966048" cy="3221502"/>
            <a:chOff x="0" y="0"/>
            <a:chExt cx="5258548" cy="848461"/>
          </a:xfrm>
        </p:grpSpPr>
        <p:sp>
          <p:nvSpPr>
            <p:cNvPr name="Freeform 8" id="8"/>
            <p:cNvSpPr/>
            <p:nvPr/>
          </p:nvSpPr>
          <p:spPr>
            <a:xfrm flipH="false" flipV="false" rot="0">
              <a:off x="0" y="0"/>
              <a:ext cx="5258548" cy="848461"/>
            </a:xfrm>
            <a:custGeom>
              <a:avLst/>
              <a:gdLst/>
              <a:ahLst/>
              <a:cxnLst/>
              <a:rect r="r" b="b" t="t" l="l"/>
              <a:pathLst>
                <a:path h="848461" w="5258548">
                  <a:moveTo>
                    <a:pt x="0" y="0"/>
                  </a:moveTo>
                  <a:lnTo>
                    <a:pt x="5258548" y="0"/>
                  </a:lnTo>
                  <a:lnTo>
                    <a:pt x="5258548" y="848461"/>
                  </a:lnTo>
                  <a:lnTo>
                    <a:pt x="0" y="848461"/>
                  </a:lnTo>
                  <a:close/>
                </a:path>
              </a:pathLst>
            </a:custGeom>
            <a:solidFill>
              <a:srgbClr val="549E4D"/>
            </a:solidFill>
          </p:spPr>
        </p:sp>
        <p:sp>
          <p:nvSpPr>
            <p:cNvPr name="TextBox 9" id="9"/>
            <p:cNvSpPr txBox="true"/>
            <p:nvPr/>
          </p:nvSpPr>
          <p:spPr>
            <a:xfrm>
              <a:off x="0" y="-38100"/>
              <a:ext cx="5258548" cy="886561"/>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9175964" y="2638085"/>
            <a:ext cx="7918263" cy="2375805"/>
          </a:xfrm>
          <a:prstGeom prst="rect">
            <a:avLst/>
          </a:prstGeom>
        </p:spPr>
        <p:txBody>
          <a:bodyPr anchor="t" rtlCol="false" tIns="0" lIns="0" bIns="0" rIns="0">
            <a:spAutoFit/>
          </a:bodyPr>
          <a:lstStyle/>
          <a:p>
            <a:pPr algn="ctr">
              <a:lnSpc>
                <a:spcPts val="6208"/>
              </a:lnSpc>
            </a:pPr>
            <a:r>
              <a:rPr lang="en-US" sz="6208">
                <a:solidFill>
                  <a:srgbClr val="122026"/>
                </a:solidFill>
                <a:latin typeface="Darumadrop One"/>
                <a:ea typeface="Darumadrop One"/>
                <a:cs typeface="Darumadrop One"/>
                <a:sym typeface="Darumadrop One"/>
              </a:rPr>
              <a:t>WHAT IS THE ELECTRICAL GRID?</a:t>
            </a:r>
          </a:p>
          <a:p>
            <a:pPr algn="ctr">
              <a:lnSpc>
                <a:spcPts val="6208"/>
              </a:lnSpc>
            </a:pPr>
          </a:p>
        </p:txBody>
      </p:sp>
      <p:sp>
        <p:nvSpPr>
          <p:cNvPr name="AutoShape 11" id="11"/>
          <p:cNvSpPr/>
          <p:nvPr/>
        </p:nvSpPr>
        <p:spPr>
          <a:xfrm>
            <a:off x="8994909" y="4597230"/>
            <a:ext cx="8280373" cy="0"/>
          </a:xfrm>
          <a:prstGeom prst="line">
            <a:avLst/>
          </a:prstGeom>
          <a:ln cap="flat" w="47625">
            <a:solidFill>
              <a:srgbClr val="000000"/>
            </a:solidFill>
            <a:prstDash val="solid"/>
            <a:headEnd type="none" len="sm" w="sm"/>
            <a:tailEnd type="none" len="sm" w="sm"/>
          </a:ln>
        </p:spPr>
      </p:sp>
      <p:sp>
        <p:nvSpPr>
          <p:cNvPr name="Freeform 12" id="12"/>
          <p:cNvSpPr/>
          <p:nvPr/>
        </p:nvSpPr>
        <p:spPr>
          <a:xfrm flipH="false" flipV="false" rot="0">
            <a:off x="4238134" y="581879"/>
            <a:ext cx="4686504" cy="2036499"/>
          </a:xfrm>
          <a:custGeom>
            <a:avLst/>
            <a:gdLst/>
            <a:ahLst/>
            <a:cxnLst/>
            <a:rect r="r" b="b" t="t" l="l"/>
            <a:pathLst>
              <a:path h="2036499" w="4686504">
                <a:moveTo>
                  <a:pt x="0" y="0"/>
                </a:moveTo>
                <a:lnTo>
                  <a:pt x="4686505" y="0"/>
                </a:lnTo>
                <a:lnTo>
                  <a:pt x="4686505" y="2036500"/>
                </a:lnTo>
                <a:lnTo>
                  <a:pt x="0" y="2036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613273" y="407736"/>
            <a:ext cx="3283946" cy="1241929"/>
          </a:xfrm>
          <a:custGeom>
            <a:avLst/>
            <a:gdLst/>
            <a:ahLst/>
            <a:cxnLst/>
            <a:rect r="r" b="b" t="t" l="l"/>
            <a:pathLst>
              <a:path h="1241929" w="3283946">
                <a:moveTo>
                  <a:pt x="0" y="0"/>
                </a:moveTo>
                <a:lnTo>
                  <a:pt x="3283946" y="0"/>
                </a:lnTo>
                <a:lnTo>
                  <a:pt x="3283946" y="1241928"/>
                </a:lnTo>
                <a:lnTo>
                  <a:pt x="0" y="12419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16706303" y="5517317"/>
            <a:ext cx="552997" cy="55299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16" id="16"/>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615689" y="783426"/>
            <a:ext cx="386250" cy="38625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19" id="19"/>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1577365" y="407736"/>
            <a:ext cx="251945" cy="25194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8924639" y="9006355"/>
            <a:ext cx="219361" cy="21936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107796" y="4402915"/>
            <a:ext cx="8098180" cy="5066382"/>
          </a:xfrm>
          <a:custGeom>
            <a:avLst/>
            <a:gdLst/>
            <a:ahLst/>
            <a:cxnLst/>
            <a:rect r="r" b="b" t="t" l="l"/>
            <a:pathLst>
              <a:path h="5066382" w="8098180">
                <a:moveTo>
                  <a:pt x="0" y="0"/>
                </a:moveTo>
                <a:lnTo>
                  <a:pt x="8098180" y="0"/>
                </a:lnTo>
                <a:lnTo>
                  <a:pt x="8098180" y="5066382"/>
                </a:lnTo>
                <a:lnTo>
                  <a:pt x="0" y="5066382"/>
                </a:lnTo>
                <a:lnTo>
                  <a:pt x="0" y="0"/>
                </a:lnTo>
                <a:close/>
              </a:path>
            </a:pathLst>
          </a:custGeom>
          <a:blipFill>
            <a:blip r:embed="rId9"/>
            <a:stretch>
              <a:fillRect l="-8062" t="0" r="-8062" b="0"/>
            </a:stretch>
          </a:blipFill>
        </p:spPr>
      </p:sp>
      <p:sp>
        <p:nvSpPr>
          <p:cNvPr name="TextBox 27" id="27"/>
          <p:cNvSpPr txBox="true"/>
          <p:nvPr/>
        </p:nvSpPr>
        <p:spPr>
          <a:xfrm rot="0">
            <a:off x="8935027" y="4792234"/>
            <a:ext cx="8400137" cy="4358389"/>
          </a:xfrm>
          <a:prstGeom prst="rect">
            <a:avLst/>
          </a:prstGeom>
        </p:spPr>
        <p:txBody>
          <a:bodyPr anchor="t" rtlCol="false" tIns="0" lIns="0" bIns="0" rIns="0">
            <a:spAutoFit/>
          </a:bodyPr>
          <a:lstStyle/>
          <a:p>
            <a:pPr algn="ctr">
              <a:lnSpc>
                <a:spcPts val="4342"/>
              </a:lnSpc>
            </a:pPr>
            <a:r>
              <a:rPr lang="en-US" sz="2894" b="true">
                <a:solidFill>
                  <a:srgbClr val="122026"/>
                </a:solidFill>
                <a:latin typeface="Garet Bold"/>
                <a:ea typeface="Garet Bold"/>
                <a:cs typeface="Garet Bold"/>
                <a:sym typeface="Garet Bold"/>
              </a:rPr>
              <a:t>The electrical grid is the system that delivers electricity from power stations to the users.</a:t>
            </a:r>
          </a:p>
          <a:p>
            <a:pPr algn="ctr">
              <a:lnSpc>
                <a:spcPts val="4342"/>
              </a:lnSpc>
            </a:pPr>
            <a:r>
              <a:rPr lang="en-US" sz="2894" b="true">
                <a:solidFill>
                  <a:srgbClr val="122026"/>
                </a:solidFill>
                <a:latin typeface="Garet Bold"/>
                <a:ea typeface="Garet Bold"/>
                <a:cs typeface="Garet Bold"/>
                <a:sym typeface="Garet Bold"/>
              </a:rPr>
              <a:t>It mainly consists of:</a:t>
            </a:r>
          </a:p>
          <a:p>
            <a:pPr algn="ctr">
              <a:lnSpc>
                <a:spcPts val="4342"/>
              </a:lnSpc>
            </a:pPr>
            <a:r>
              <a:rPr lang="en-US" sz="2894" b="true">
                <a:solidFill>
                  <a:srgbClr val="122026"/>
                </a:solidFill>
                <a:latin typeface="Garet Bold"/>
                <a:ea typeface="Garet Bold"/>
                <a:cs typeface="Garet Bold"/>
                <a:sym typeface="Garet Bold"/>
              </a:rPr>
              <a:t> • Generation (like power plants),</a:t>
            </a:r>
          </a:p>
          <a:p>
            <a:pPr algn="ctr">
              <a:lnSpc>
                <a:spcPts val="4342"/>
              </a:lnSpc>
            </a:pPr>
            <a:r>
              <a:rPr lang="en-US" sz="2894" b="true">
                <a:solidFill>
                  <a:srgbClr val="122026"/>
                </a:solidFill>
                <a:latin typeface="Garet Bold"/>
                <a:ea typeface="Garet Bold"/>
                <a:cs typeface="Garet Bold"/>
                <a:sym typeface="Garet Bold"/>
              </a:rPr>
              <a:t> • Transmission (high voltage lines),</a:t>
            </a:r>
          </a:p>
          <a:p>
            <a:pPr algn="ctr">
              <a:lnSpc>
                <a:spcPts val="4342"/>
              </a:lnSpc>
            </a:pPr>
            <a:r>
              <a:rPr lang="en-US" b="true" sz="2894">
                <a:solidFill>
                  <a:srgbClr val="122026"/>
                </a:solidFill>
                <a:latin typeface="Garet Bold"/>
                <a:ea typeface="Garet Bold"/>
                <a:cs typeface="Garet Bold"/>
                <a:sym typeface="Garet Bold"/>
              </a:rPr>
              <a:t> • Distribution (the final stage that reaches homes and businesses).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sp>
        <p:nvSpPr>
          <p:cNvPr name="Freeform 3" id="3"/>
          <p:cNvSpPr/>
          <p:nvPr/>
        </p:nvSpPr>
        <p:spPr>
          <a:xfrm flipH="false" flipV="false" rot="1413673">
            <a:off x="14167912" y="2549531"/>
            <a:ext cx="5339515" cy="3553205"/>
          </a:xfrm>
          <a:custGeom>
            <a:avLst/>
            <a:gdLst/>
            <a:ahLst/>
            <a:cxnLst/>
            <a:rect r="r" b="b" t="t" l="l"/>
            <a:pathLst>
              <a:path h="3553205" w="5339515">
                <a:moveTo>
                  <a:pt x="0" y="0"/>
                </a:moveTo>
                <a:lnTo>
                  <a:pt x="5339515" y="0"/>
                </a:lnTo>
                <a:lnTo>
                  <a:pt x="5339515" y="3553204"/>
                </a:lnTo>
                <a:lnTo>
                  <a:pt x="0" y="35532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083174" y="411282"/>
            <a:ext cx="8509664" cy="1878380"/>
          </a:xfrm>
          <a:prstGeom prst="rect">
            <a:avLst/>
          </a:prstGeom>
        </p:spPr>
        <p:txBody>
          <a:bodyPr anchor="t" rtlCol="false" tIns="0" lIns="0" bIns="0" rIns="0">
            <a:spAutoFit/>
          </a:bodyPr>
          <a:lstStyle/>
          <a:p>
            <a:pPr algn="ctr">
              <a:lnSpc>
                <a:spcPts val="7200"/>
              </a:lnSpc>
            </a:pPr>
            <a:r>
              <a:rPr lang="en-US" sz="7200">
                <a:solidFill>
                  <a:srgbClr val="FFFFFF"/>
                </a:solidFill>
                <a:latin typeface="Darumadrop One"/>
                <a:ea typeface="Darumadrop One"/>
                <a:cs typeface="Darumadrop One"/>
                <a:sym typeface="Darumadrop One"/>
              </a:rPr>
              <a:t>WHAT ARE WE SIMULATING?</a:t>
            </a:r>
          </a:p>
        </p:txBody>
      </p:sp>
      <p:sp>
        <p:nvSpPr>
          <p:cNvPr name="TextBox 5" id="5"/>
          <p:cNvSpPr txBox="true"/>
          <p:nvPr/>
        </p:nvSpPr>
        <p:spPr>
          <a:xfrm rot="0">
            <a:off x="3618160" y="6073293"/>
            <a:ext cx="11614660" cy="2320246"/>
          </a:xfrm>
          <a:prstGeom prst="rect">
            <a:avLst/>
          </a:prstGeom>
        </p:spPr>
        <p:txBody>
          <a:bodyPr anchor="t" rtlCol="false" tIns="0" lIns="0" bIns="0" rIns="0">
            <a:spAutoFit/>
          </a:bodyPr>
          <a:lstStyle/>
          <a:p>
            <a:pPr algn="ctr">
              <a:lnSpc>
                <a:spcPts val="3731"/>
              </a:lnSpc>
            </a:pPr>
            <a:r>
              <a:rPr lang="en-US" b="true" sz="2665" i="true">
                <a:solidFill>
                  <a:srgbClr val="F4CC24"/>
                </a:solidFill>
                <a:latin typeface="Garet Bold Italics"/>
                <a:ea typeface="Garet Bold Italics"/>
                <a:cs typeface="Garet Bold Italics"/>
                <a:sym typeface="Garet Bold Italics"/>
              </a:rPr>
              <a:t>The goal is to simulate how voltage is distributed across this matrix — kind of like watching how electricity spreads through a network.</a:t>
            </a:r>
          </a:p>
          <a:p>
            <a:pPr algn="ctr">
              <a:lnSpc>
                <a:spcPts val="3731"/>
              </a:lnSpc>
              <a:spcBef>
                <a:spcPct val="0"/>
              </a:spcBef>
            </a:pPr>
            <a:r>
              <a:rPr lang="en-US" b="true" sz="2665" i="true">
                <a:solidFill>
                  <a:srgbClr val="F4CC24"/>
                </a:solidFill>
                <a:latin typeface="Garet Bold Italics"/>
                <a:ea typeface="Garet Bold Italics"/>
                <a:cs typeface="Garet Bold Italics"/>
                <a:sym typeface="Garet Bold Italics"/>
              </a:rPr>
              <a:t>This makes it easier to understand how voltage behaves in different parts of the grid</a:t>
            </a:r>
          </a:p>
        </p:txBody>
      </p:sp>
      <p:sp>
        <p:nvSpPr>
          <p:cNvPr name="TextBox 6" id="6"/>
          <p:cNvSpPr txBox="true"/>
          <p:nvPr/>
        </p:nvSpPr>
        <p:spPr>
          <a:xfrm rot="0">
            <a:off x="2338034" y="2472555"/>
            <a:ext cx="14174911" cy="3191162"/>
          </a:xfrm>
          <a:prstGeom prst="rect">
            <a:avLst/>
          </a:prstGeom>
        </p:spPr>
        <p:txBody>
          <a:bodyPr anchor="t" rtlCol="false" tIns="0" lIns="0" bIns="0" rIns="0">
            <a:spAutoFit/>
          </a:bodyPr>
          <a:lstStyle/>
          <a:p>
            <a:pPr algn="ctr">
              <a:lnSpc>
                <a:spcPts val="3640"/>
              </a:lnSpc>
            </a:pPr>
            <a:r>
              <a:rPr lang="en-US" sz="2600" b="true">
                <a:solidFill>
                  <a:srgbClr val="FFFFFF"/>
                </a:solidFill>
                <a:latin typeface="Garet Bold"/>
                <a:ea typeface="Garet Bold"/>
                <a:cs typeface="Garet Bold"/>
                <a:sym typeface="Garet Bold"/>
              </a:rPr>
              <a:t>In this project, we simplify a small part of what happens inside an actual electrical grid.</a:t>
            </a:r>
          </a:p>
          <a:p>
            <a:pPr algn="ctr">
              <a:lnSpc>
                <a:spcPts val="3640"/>
              </a:lnSpc>
            </a:pPr>
            <a:r>
              <a:rPr lang="en-US" sz="2600" b="true">
                <a:solidFill>
                  <a:srgbClr val="FFFFFF"/>
                </a:solidFill>
                <a:latin typeface="Garet Bold"/>
                <a:ea typeface="Garet Bold"/>
                <a:cs typeface="Garet Bold"/>
                <a:sym typeface="Garet Bold"/>
              </a:rPr>
              <a:t> Instead of modeling the whole system, we use a 2D matrix to simulate how voltage is distributed.</a:t>
            </a:r>
          </a:p>
          <a:p>
            <a:pPr algn="ctr">
              <a:lnSpc>
                <a:spcPts val="3640"/>
              </a:lnSpc>
            </a:pPr>
            <a:r>
              <a:rPr lang="en-US" sz="2600" b="true">
                <a:solidFill>
                  <a:srgbClr val="FFFFFF"/>
                </a:solidFill>
                <a:latin typeface="Garet Bold"/>
                <a:ea typeface="Garet Bold"/>
                <a:cs typeface="Garet Bold"/>
                <a:sym typeface="Garet Bold"/>
              </a:rPr>
              <a:t> It’s like watching how electricity spreads through a smaller, controlled network  making it easier to understand.</a:t>
            </a:r>
          </a:p>
          <a:p>
            <a:pPr algn="ctr">
              <a:lnSpc>
                <a:spcPts val="3640"/>
              </a:lnSpc>
              <a:spcBef>
                <a:spcPct val="0"/>
              </a:spcBef>
            </a:pPr>
          </a:p>
        </p:txBody>
      </p:sp>
      <p:sp>
        <p:nvSpPr>
          <p:cNvPr name="AutoShape 7" id="7"/>
          <p:cNvSpPr/>
          <p:nvPr/>
        </p:nvSpPr>
        <p:spPr>
          <a:xfrm>
            <a:off x="1532751" y="5571415"/>
            <a:ext cx="15222498" cy="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1010094" y="-499343"/>
            <a:ext cx="3790831" cy="2956848"/>
          </a:xfrm>
          <a:custGeom>
            <a:avLst/>
            <a:gdLst/>
            <a:ahLst/>
            <a:cxnLst/>
            <a:rect r="r" b="b" t="t" l="l"/>
            <a:pathLst>
              <a:path h="2956848" w="3790831">
                <a:moveTo>
                  <a:pt x="0" y="0"/>
                </a:moveTo>
                <a:lnTo>
                  <a:pt x="3790831" y="0"/>
                </a:lnTo>
                <a:lnTo>
                  <a:pt x="3790831" y="2956848"/>
                </a:lnTo>
                <a:lnTo>
                  <a:pt x="0" y="2956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00665" y="8853168"/>
            <a:ext cx="5983839" cy="1882189"/>
          </a:xfrm>
          <a:custGeom>
            <a:avLst/>
            <a:gdLst/>
            <a:ahLst/>
            <a:cxnLst/>
            <a:rect r="r" b="b" t="t" l="l"/>
            <a:pathLst>
              <a:path h="1882189" w="5983839">
                <a:moveTo>
                  <a:pt x="0" y="0"/>
                </a:moveTo>
                <a:lnTo>
                  <a:pt x="5983839" y="0"/>
                </a:lnTo>
                <a:lnTo>
                  <a:pt x="5983839" y="1882189"/>
                </a:lnTo>
                <a:lnTo>
                  <a:pt x="0" y="18821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4220184" y="-215747"/>
            <a:ext cx="4163066" cy="2505409"/>
          </a:xfrm>
          <a:custGeom>
            <a:avLst/>
            <a:gdLst/>
            <a:ahLst/>
            <a:cxnLst/>
            <a:rect r="r" b="b" t="t" l="l"/>
            <a:pathLst>
              <a:path h="2505409" w="4163066">
                <a:moveTo>
                  <a:pt x="0" y="0"/>
                </a:moveTo>
                <a:lnTo>
                  <a:pt x="4163066" y="0"/>
                </a:lnTo>
                <a:lnTo>
                  <a:pt x="4163066" y="2505408"/>
                </a:lnTo>
                <a:lnTo>
                  <a:pt x="0" y="25054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sp>
        <p:nvSpPr>
          <p:cNvPr name="Freeform 3" id="3"/>
          <p:cNvSpPr/>
          <p:nvPr/>
        </p:nvSpPr>
        <p:spPr>
          <a:xfrm flipH="true" flipV="false" rot="0">
            <a:off x="-365341" y="5959078"/>
            <a:ext cx="5425689" cy="4182713"/>
          </a:xfrm>
          <a:custGeom>
            <a:avLst/>
            <a:gdLst/>
            <a:ahLst/>
            <a:cxnLst/>
            <a:rect r="r" b="b" t="t" l="l"/>
            <a:pathLst>
              <a:path h="4182713" w="5425689">
                <a:moveTo>
                  <a:pt x="5425688" y="0"/>
                </a:moveTo>
                <a:lnTo>
                  <a:pt x="0" y="0"/>
                </a:lnTo>
                <a:lnTo>
                  <a:pt x="0" y="4182713"/>
                </a:lnTo>
                <a:lnTo>
                  <a:pt x="5425688" y="4182713"/>
                </a:lnTo>
                <a:lnTo>
                  <a:pt x="5425688"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85577" y="2562118"/>
            <a:ext cx="8755763" cy="7579673"/>
            <a:chOff x="0" y="0"/>
            <a:chExt cx="2137363" cy="1850268"/>
          </a:xfrm>
        </p:grpSpPr>
        <p:sp>
          <p:nvSpPr>
            <p:cNvPr name="Freeform 5" id="5"/>
            <p:cNvSpPr/>
            <p:nvPr/>
          </p:nvSpPr>
          <p:spPr>
            <a:xfrm flipH="false" flipV="false" rot="0">
              <a:off x="0" y="0"/>
              <a:ext cx="2137363" cy="1850268"/>
            </a:xfrm>
            <a:custGeom>
              <a:avLst/>
              <a:gdLst/>
              <a:ahLst/>
              <a:cxnLst/>
              <a:rect r="r" b="b" t="t" l="l"/>
              <a:pathLst>
                <a:path h="1850268" w="2137363">
                  <a:moveTo>
                    <a:pt x="45095" y="0"/>
                  </a:moveTo>
                  <a:lnTo>
                    <a:pt x="2092268" y="0"/>
                  </a:lnTo>
                  <a:cubicBezTo>
                    <a:pt x="2104228" y="0"/>
                    <a:pt x="2115698" y="4751"/>
                    <a:pt x="2124155" y="13208"/>
                  </a:cubicBezTo>
                  <a:cubicBezTo>
                    <a:pt x="2132612" y="21665"/>
                    <a:pt x="2137363" y="33135"/>
                    <a:pt x="2137363" y="45095"/>
                  </a:cubicBezTo>
                  <a:lnTo>
                    <a:pt x="2137363" y="1805174"/>
                  </a:lnTo>
                  <a:cubicBezTo>
                    <a:pt x="2137363" y="1817134"/>
                    <a:pt x="2132612" y="1828604"/>
                    <a:pt x="2124155" y="1837061"/>
                  </a:cubicBezTo>
                  <a:cubicBezTo>
                    <a:pt x="2115698" y="1845517"/>
                    <a:pt x="2104228" y="1850268"/>
                    <a:pt x="2092268" y="1850268"/>
                  </a:cubicBezTo>
                  <a:lnTo>
                    <a:pt x="45095" y="1850268"/>
                  </a:lnTo>
                  <a:cubicBezTo>
                    <a:pt x="33135" y="1850268"/>
                    <a:pt x="21665" y="1845517"/>
                    <a:pt x="13208" y="1837061"/>
                  </a:cubicBezTo>
                  <a:cubicBezTo>
                    <a:pt x="4751" y="1828604"/>
                    <a:pt x="0" y="1817134"/>
                    <a:pt x="0" y="1805174"/>
                  </a:cubicBezTo>
                  <a:lnTo>
                    <a:pt x="0" y="45095"/>
                  </a:lnTo>
                  <a:cubicBezTo>
                    <a:pt x="0" y="33135"/>
                    <a:pt x="4751" y="21665"/>
                    <a:pt x="13208" y="13208"/>
                  </a:cubicBezTo>
                  <a:cubicBezTo>
                    <a:pt x="21665" y="4751"/>
                    <a:pt x="33135" y="0"/>
                    <a:pt x="45095" y="0"/>
                  </a:cubicBezTo>
                  <a:close/>
                </a:path>
              </a:pathLst>
            </a:custGeom>
            <a:solidFill>
              <a:srgbClr val="FFEFE4"/>
            </a:solidFill>
            <a:ln w="38100" cap="rnd">
              <a:solidFill>
                <a:srgbClr val="000000"/>
              </a:solidFill>
              <a:prstDash val="solid"/>
              <a:round/>
            </a:ln>
          </p:spPr>
        </p:sp>
        <p:sp>
          <p:nvSpPr>
            <p:cNvPr name="TextBox 6" id="6"/>
            <p:cNvSpPr txBox="true"/>
            <p:nvPr/>
          </p:nvSpPr>
          <p:spPr>
            <a:xfrm>
              <a:off x="0" y="-38100"/>
              <a:ext cx="2137363" cy="188836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85577" y="1673309"/>
            <a:ext cx="8755763" cy="1563489"/>
            <a:chOff x="0" y="0"/>
            <a:chExt cx="1808525" cy="322943"/>
          </a:xfrm>
        </p:grpSpPr>
        <p:sp>
          <p:nvSpPr>
            <p:cNvPr name="Freeform 8" id="8"/>
            <p:cNvSpPr/>
            <p:nvPr/>
          </p:nvSpPr>
          <p:spPr>
            <a:xfrm flipH="false" flipV="false" rot="0">
              <a:off x="0" y="0"/>
              <a:ext cx="1808525" cy="322943"/>
            </a:xfrm>
            <a:custGeom>
              <a:avLst/>
              <a:gdLst/>
              <a:ahLst/>
              <a:cxnLst/>
              <a:rect r="r" b="b" t="t" l="l"/>
              <a:pathLst>
                <a:path h="322943" w="1808525">
                  <a:moveTo>
                    <a:pt x="45095" y="0"/>
                  </a:moveTo>
                  <a:lnTo>
                    <a:pt x="1763431" y="0"/>
                  </a:lnTo>
                  <a:cubicBezTo>
                    <a:pt x="1788336" y="0"/>
                    <a:pt x="1808525" y="20190"/>
                    <a:pt x="1808525" y="45095"/>
                  </a:cubicBezTo>
                  <a:lnTo>
                    <a:pt x="1808525" y="277848"/>
                  </a:lnTo>
                  <a:cubicBezTo>
                    <a:pt x="1808525" y="289808"/>
                    <a:pt x="1803774" y="301278"/>
                    <a:pt x="1795317" y="309735"/>
                  </a:cubicBezTo>
                  <a:cubicBezTo>
                    <a:pt x="1786861" y="318192"/>
                    <a:pt x="1775390" y="322943"/>
                    <a:pt x="1763431" y="322943"/>
                  </a:cubicBezTo>
                  <a:lnTo>
                    <a:pt x="45095" y="322943"/>
                  </a:lnTo>
                  <a:cubicBezTo>
                    <a:pt x="33135" y="322943"/>
                    <a:pt x="21665" y="318192"/>
                    <a:pt x="13208" y="309735"/>
                  </a:cubicBezTo>
                  <a:cubicBezTo>
                    <a:pt x="4751" y="301278"/>
                    <a:pt x="0" y="289808"/>
                    <a:pt x="0" y="277848"/>
                  </a:cubicBezTo>
                  <a:lnTo>
                    <a:pt x="0" y="45095"/>
                  </a:lnTo>
                  <a:cubicBezTo>
                    <a:pt x="0" y="33135"/>
                    <a:pt x="4751" y="21665"/>
                    <a:pt x="13208" y="13208"/>
                  </a:cubicBezTo>
                  <a:cubicBezTo>
                    <a:pt x="21665" y="4751"/>
                    <a:pt x="33135" y="0"/>
                    <a:pt x="45095" y="0"/>
                  </a:cubicBezTo>
                  <a:close/>
                </a:path>
              </a:pathLst>
            </a:custGeom>
            <a:solidFill>
              <a:srgbClr val="F4CC24"/>
            </a:solidFill>
            <a:ln w="38100" cap="rnd">
              <a:solidFill>
                <a:srgbClr val="000000"/>
              </a:solidFill>
              <a:prstDash val="solid"/>
              <a:round/>
            </a:ln>
          </p:spPr>
        </p:sp>
        <p:sp>
          <p:nvSpPr>
            <p:cNvPr name="TextBox 9" id="9"/>
            <p:cNvSpPr txBox="true"/>
            <p:nvPr/>
          </p:nvSpPr>
          <p:spPr>
            <a:xfrm>
              <a:off x="0" y="-38100"/>
              <a:ext cx="1808525" cy="36104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3114449" y="222478"/>
            <a:ext cx="3676415" cy="4791536"/>
          </a:xfrm>
          <a:custGeom>
            <a:avLst/>
            <a:gdLst/>
            <a:ahLst/>
            <a:cxnLst/>
            <a:rect r="r" b="b" t="t" l="l"/>
            <a:pathLst>
              <a:path h="4791536" w="3676415">
                <a:moveTo>
                  <a:pt x="0" y="0"/>
                </a:moveTo>
                <a:lnTo>
                  <a:pt x="3676415" y="0"/>
                </a:lnTo>
                <a:lnTo>
                  <a:pt x="3676415" y="4791536"/>
                </a:lnTo>
                <a:lnTo>
                  <a:pt x="0" y="47915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206257" y="-546141"/>
            <a:ext cx="5107521" cy="2219450"/>
          </a:xfrm>
          <a:custGeom>
            <a:avLst/>
            <a:gdLst/>
            <a:ahLst/>
            <a:cxnLst/>
            <a:rect r="r" b="b" t="t" l="l"/>
            <a:pathLst>
              <a:path h="2219450" w="5107521">
                <a:moveTo>
                  <a:pt x="5107520" y="0"/>
                </a:moveTo>
                <a:lnTo>
                  <a:pt x="0" y="0"/>
                </a:lnTo>
                <a:lnTo>
                  <a:pt x="0" y="2219450"/>
                </a:lnTo>
                <a:lnTo>
                  <a:pt x="5107520" y="2219450"/>
                </a:lnTo>
                <a:lnTo>
                  <a:pt x="510752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676020" y="620014"/>
            <a:ext cx="2161322" cy="817373"/>
          </a:xfrm>
          <a:custGeom>
            <a:avLst/>
            <a:gdLst/>
            <a:ahLst/>
            <a:cxnLst/>
            <a:rect r="r" b="b" t="t" l="l"/>
            <a:pathLst>
              <a:path h="817373" w="2161322">
                <a:moveTo>
                  <a:pt x="0" y="0"/>
                </a:moveTo>
                <a:lnTo>
                  <a:pt x="2161323" y="0"/>
                </a:lnTo>
                <a:lnTo>
                  <a:pt x="2161323" y="817372"/>
                </a:lnTo>
                <a:lnTo>
                  <a:pt x="0" y="8173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421936" y="3621583"/>
            <a:ext cx="8755763" cy="5435212"/>
          </a:xfrm>
          <a:prstGeom prst="rect">
            <a:avLst/>
          </a:prstGeom>
        </p:spPr>
        <p:txBody>
          <a:bodyPr anchor="t" rtlCol="false" tIns="0" lIns="0" bIns="0" rIns="0">
            <a:spAutoFit/>
          </a:bodyPr>
          <a:lstStyle/>
          <a:p>
            <a:pPr algn="ctr">
              <a:lnSpc>
                <a:spcPts val="3901"/>
              </a:lnSpc>
            </a:pPr>
            <a:r>
              <a:rPr lang="en-US" sz="2786" b="true">
                <a:solidFill>
                  <a:srgbClr val="000000"/>
                </a:solidFill>
                <a:latin typeface="Garet Bold"/>
                <a:ea typeface="Garet Bold"/>
                <a:cs typeface="Garet Bold"/>
                <a:sym typeface="Garet Bold"/>
              </a:rPr>
              <a:t>Voltage isn’t the same everywhere in the grid — it changes depending on where you are and what’s happening around.</a:t>
            </a:r>
          </a:p>
          <a:p>
            <a:pPr algn="ctr">
              <a:lnSpc>
                <a:spcPts val="3901"/>
              </a:lnSpc>
            </a:pPr>
            <a:r>
              <a:rPr lang="en-US" sz="2786" b="true">
                <a:solidFill>
                  <a:srgbClr val="000000"/>
                </a:solidFill>
                <a:latin typeface="Garet Bold"/>
                <a:ea typeface="Garet Bold"/>
                <a:cs typeface="Garet Bold"/>
                <a:sym typeface="Garet Bold"/>
              </a:rPr>
              <a:t>This part of the project focuses on how voltage spreads across the 2D matrix.</a:t>
            </a:r>
          </a:p>
          <a:p>
            <a:pPr algn="ctr">
              <a:lnSpc>
                <a:spcPts val="3901"/>
              </a:lnSpc>
            </a:pPr>
          </a:p>
          <a:p>
            <a:pPr algn="ctr">
              <a:lnSpc>
                <a:spcPts val="3901"/>
              </a:lnSpc>
            </a:pPr>
            <a:r>
              <a:rPr lang="en-US" sz="2786" b="true">
                <a:solidFill>
                  <a:srgbClr val="000000"/>
                </a:solidFill>
                <a:latin typeface="Garet Bold"/>
                <a:ea typeface="Garet Bold"/>
                <a:cs typeface="Garet Bold"/>
                <a:sym typeface="Garet Bold"/>
              </a:rPr>
              <a:t>By looking at the distribution, we can spot where voltage is high or low, and understand how it moves from one point to another.</a:t>
            </a:r>
          </a:p>
          <a:p>
            <a:pPr algn="ctr">
              <a:lnSpc>
                <a:spcPts val="3901"/>
              </a:lnSpc>
              <a:spcBef>
                <a:spcPct val="0"/>
              </a:spcBef>
            </a:pPr>
            <a:r>
              <a:rPr lang="en-US" b="true" sz="2786">
                <a:solidFill>
                  <a:srgbClr val="000000"/>
                </a:solidFill>
                <a:latin typeface="Garet Bold"/>
                <a:ea typeface="Garet Bold"/>
                <a:cs typeface="Garet Bold"/>
                <a:sym typeface="Garet Bold"/>
              </a:rPr>
              <a:t>It’s a basic step, but super useful for seeing how electricity flows.</a:t>
            </a:r>
          </a:p>
        </p:txBody>
      </p:sp>
      <p:grpSp>
        <p:nvGrpSpPr>
          <p:cNvPr name="Group 14" id="14"/>
          <p:cNvGrpSpPr/>
          <p:nvPr/>
        </p:nvGrpSpPr>
        <p:grpSpPr>
          <a:xfrm rot="0">
            <a:off x="7555190" y="7808773"/>
            <a:ext cx="241661" cy="24166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723121" y="1437386"/>
            <a:ext cx="536675" cy="53667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19" id="19"/>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81983" y="4606825"/>
            <a:ext cx="407189" cy="40718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22" id="22"/>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5739822" y="9371844"/>
            <a:ext cx="407189" cy="40718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25" id="25"/>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9144000" y="3485913"/>
            <a:ext cx="9110301" cy="4946329"/>
          </a:xfrm>
          <a:custGeom>
            <a:avLst/>
            <a:gdLst/>
            <a:ahLst/>
            <a:cxnLst/>
            <a:rect r="r" b="b" t="t" l="l"/>
            <a:pathLst>
              <a:path h="4946329" w="9110301">
                <a:moveTo>
                  <a:pt x="0" y="0"/>
                </a:moveTo>
                <a:lnTo>
                  <a:pt x="9110301" y="0"/>
                </a:lnTo>
                <a:lnTo>
                  <a:pt x="9110301" y="4946330"/>
                </a:lnTo>
                <a:lnTo>
                  <a:pt x="0" y="4946330"/>
                </a:lnTo>
                <a:lnTo>
                  <a:pt x="0" y="0"/>
                </a:lnTo>
                <a:close/>
              </a:path>
            </a:pathLst>
          </a:custGeom>
          <a:blipFill>
            <a:blip r:embed="rId11"/>
            <a:stretch>
              <a:fillRect l="-1646" t="-112" r="-1646" b="0"/>
            </a:stretch>
          </a:blipFill>
        </p:spPr>
      </p:sp>
      <p:sp>
        <p:nvSpPr>
          <p:cNvPr name="TextBox 27" id="27"/>
          <p:cNvSpPr txBox="true"/>
          <p:nvPr/>
        </p:nvSpPr>
        <p:spPr>
          <a:xfrm rot="0">
            <a:off x="887515" y="1587584"/>
            <a:ext cx="7488947" cy="1632521"/>
          </a:xfrm>
          <a:prstGeom prst="rect">
            <a:avLst/>
          </a:prstGeom>
        </p:spPr>
        <p:txBody>
          <a:bodyPr anchor="t" rtlCol="false" tIns="0" lIns="0" bIns="0" rIns="0">
            <a:spAutoFit/>
          </a:bodyPr>
          <a:lstStyle/>
          <a:p>
            <a:pPr algn="ctr">
              <a:lnSpc>
                <a:spcPts val="6558"/>
              </a:lnSpc>
              <a:spcBef>
                <a:spcPct val="0"/>
              </a:spcBef>
            </a:pPr>
            <a:r>
              <a:rPr lang="en-US" sz="4684">
                <a:solidFill>
                  <a:srgbClr val="000000"/>
                </a:solidFill>
                <a:latin typeface="Darumadrop One"/>
                <a:ea typeface="Darumadrop One"/>
                <a:cs typeface="Darumadrop One"/>
                <a:sym typeface="Darumadrop One"/>
              </a:rPr>
              <a:t> WHY VOLTAGE DISTRIBUTION MATTERS?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grpSp>
        <p:nvGrpSpPr>
          <p:cNvPr name="Group 3" id="3"/>
          <p:cNvGrpSpPr/>
          <p:nvPr/>
        </p:nvGrpSpPr>
        <p:grpSpPr>
          <a:xfrm rot="0">
            <a:off x="9637373" y="2302265"/>
            <a:ext cx="8138504" cy="7510521"/>
            <a:chOff x="0" y="0"/>
            <a:chExt cx="1498108" cy="1382511"/>
          </a:xfrm>
        </p:grpSpPr>
        <p:sp>
          <p:nvSpPr>
            <p:cNvPr name="Freeform 4" id="4"/>
            <p:cNvSpPr/>
            <p:nvPr/>
          </p:nvSpPr>
          <p:spPr>
            <a:xfrm flipH="false" flipV="false" rot="0">
              <a:off x="0" y="0"/>
              <a:ext cx="1498107" cy="1382511"/>
            </a:xfrm>
            <a:custGeom>
              <a:avLst/>
              <a:gdLst/>
              <a:ahLst/>
              <a:cxnLst/>
              <a:rect r="r" b="b" t="t" l="l"/>
              <a:pathLst>
                <a:path h="1382511" w="1498107">
                  <a:moveTo>
                    <a:pt x="48515" y="0"/>
                  </a:moveTo>
                  <a:lnTo>
                    <a:pt x="1449593" y="0"/>
                  </a:lnTo>
                  <a:cubicBezTo>
                    <a:pt x="1462460" y="0"/>
                    <a:pt x="1474800" y="5111"/>
                    <a:pt x="1483898" y="14210"/>
                  </a:cubicBezTo>
                  <a:cubicBezTo>
                    <a:pt x="1492996" y="23308"/>
                    <a:pt x="1498107" y="35648"/>
                    <a:pt x="1498107" y="48515"/>
                  </a:cubicBezTo>
                  <a:lnTo>
                    <a:pt x="1498107" y="1333996"/>
                  </a:lnTo>
                  <a:cubicBezTo>
                    <a:pt x="1498107" y="1360790"/>
                    <a:pt x="1476387" y="1382511"/>
                    <a:pt x="1449593" y="1382511"/>
                  </a:cubicBezTo>
                  <a:lnTo>
                    <a:pt x="48515" y="1382511"/>
                  </a:lnTo>
                  <a:cubicBezTo>
                    <a:pt x="21721" y="1382511"/>
                    <a:pt x="0" y="1360790"/>
                    <a:pt x="0" y="1333996"/>
                  </a:cubicBezTo>
                  <a:lnTo>
                    <a:pt x="0" y="48515"/>
                  </a:lnTo>
                  <a:cubicBezTo>
                    <a:pt x="0" y="21721"/>
                    <a:pt x="21721" y="0"/>
                    <a:pt x="48515" y="0"/>
                  </a:cubicBezTo>
                  <a:close/>
                </a:path>
              </a:pathLst>
            </a:custGeom>
            <a:solidFill>
              <a:srgbClr val="FFEFE4"/>
            </a:solidFill>
            <a:ln w="38100" cap="rnd">
              <a:solidFill>
                <a:srgbClr val="000000"/>
              </a:solidFill>
              <a:prstDash val="solid"/>
              <a:round/>
            </a:ln>
          </p:spPr>
        </p:sp>
        <p:sp>
          <p:nvSpPr>
            <p:cNvPr name="TextBox 5" id="5"/>
            <p:cNvSpPr txBox="true"/>
            <p:nvPr/>
          </p:nvSpPr>
          <p:spPr>
            <a:xfrm>
              <a:off x="0" y="-38100"/>
              <a:ext cx="1498108" cy="142061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628068" y="881427"/>
            <a:ext cx="5885235" cy="1432975"/>
            <a:chOff x="0" y="0"/>
            <a:chExt cx="1311547" cy="319344"/>
          </a:xfrm>
        </p:grpSpPr>
        <p:sp>
          <p:nvSpPr>
            <p:cNvPr name="Freeform 7" id="7"/>
            <p:cNvSpPr/>
            <p:nvPr/>
          </p:nvSpPr>
          <p:spPr>
            <a:xfrm flipH="false" flipV="false" rot="0">
              <a:off x="0" y="0"/>
              <a:ext cx="1311547" cy="319344"/>
            </a:xfrm>
            <a:custGeom>
              <a:avLst/>
              <a:gdLst/>
              <a:ahLst/>
              <a:cxnLst/>
              <a:rect r="r" b="b" t="t" l="l"/>
              <a:pathLst>
                <a:path h="319344" w="1311547">
                  <a:moveTo>
                    <a:pt x="67090" y="0"/>
                  </a:moveTo>
                  <a:lnTo>
                    <a:pt x="1244457" y="0"/>
                  </a:lnTo>
                  <a:cubicBezTo>
                    <a:pt x="1262251" y="0"/>
                    <a:pt x="1279315" y="7068"/>
                    <a:pt x="1291897" y="19650"/>
                  </a:cubicBezTo>
                  <a:cubicBezTo>
                    <a:pt x="1304479" y="32232"/>
                    <a:pt x="1311547" y="49296"/>
                    <a:pt x="1311547" y="67090"/>
                  </a:cubicBezTo>
                  <a:lnTo>
                    <a:pt x="1311547" y="252254"/>
                  </a:lnTo>
                  <a:cubicBezTo>
                    <a:pt x="1311547" y="270048"/>
                    <a:pt x="1304479" y="287112"/>
                    <a:pt x="1291897" y="299694"/>
                  </a:cubicBezTo>
                  <a:cubicBezTo>
                    <a:pt x="1279315" y="312276"/>
                    <a:pt x="1262251" y="319344"/>
                    <a:pt x="1244457" y="319344"/>
                  </a:cubicBezTo>
                  <a:lnTo>
                    <a:pt x="67090" y="319344"/>
                  </a:lnTo>
                  <a:cubicBezTo>
                    <a:pt x="49296" y="319344"/>
                    <a:pt x="32232" y="312276"/>
                    <a:pt x="19650" y="299694"/>
                  </a:cubicBezTo>
                  <a:cubicBezTo>
                    <a:pt x="7068" y="287112"/>
                    <a:pt x="0" y="270048"/>
                    <a:pt x="0" y="252254"/>
                  </a:cubicBezTo>
                  <a:lnTo>
                    <a:pt x="0" y="67090"/>
                  </a:lnTo>
                  <a:cubicBezTo>
                    <a:pt x="0" y="49296"/>
                    <a:pt x="7068" y="32232"/>
                    <a:pt x="19650" y="19650"/>
                  </a:cubicBezTo>
                  <a:cubicBezTo>
                    <a:pt x="32232" y="7068"/>
                    <a:pt x="49296" y="0"/>
                    <a:pt x="67090" y="0"/>
                  </a:cubicBezTo>
                  <a:close/>
                </a:path>
              </a:pathLst>
            </a:custGeom>
            <a:solidFill>
              <a:srgbClr val="F4CC24"/>
            </a:solidFill>
            <a:ln w="38100" cap="rnd">
              <a:solidFill>
                <a:srgbClr val="000000"/>
              </a:solidFill>
              <a:prstDash val="solid"/>
              <a:round/>
            </a:ln>
          </p:spPr>
        </p:sp>
        <p:sp>
          <p:nvSpPr>
            <p:cNvPr name="TextBox 8" id="8"/>
            <p:cNvSpPr txBox="true"/>
            <p:nvPr/>
          </p:nvSpPr>
          <p:spPr>
            <a:xfrm>
              <a:off x="0" y="-38100"/>
              <a:ext cx="1311547" cy="357444"/>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5633744" y="69075"/>
            <a:ext cx="4042604" cy="1528839"/>
          </a:xfrm>
          <a:custGeom>
            <a:avLst/>
            <a:gdLst/>
            <a:ahLst/>
            <a:cxnLst/>
            <a:rect r="r" b="b" t="t" l="l"/>
            <a:pathLst>
              <a:path h="1528839" w="4042604">
                <a:moveTo>
                  <a:pt x="4042603" y="0"/>
                </a:moveTo>
                <a:lnTo>
                  <a:pt x="0" y="0"/>
                </a:lnTo>
                <a:lnTo>
                  <a:pt x="0" y="1528839"/>
                </a:lnTo>
                <a:lnTo>
                  <a:pt x="4042603" y="1528839"/>
                </a:lnTo>
                <a:lnTo>
                  <a:pt x="404260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426228" y="0"/>
            <a:ext cx="3062184" cy="3195828"/>
          </a:xfrm>
          <a:custGeom>
            <a:avLst/>
            <a:gdLst/>
            <a:ahLst/>
            <a:cxnLst/>
            <a:rect r="r" b="b" t="t" l="l"/>
            <a:pathLst>
              <a:path h="3195828" w="3062184">
                <a:moveTo>
                  <a:pt x="0" y="0"/>
                </a:moveTo>
                <a:lnTo>
                  <a:pt x="3062185" y="0"/>
                </a:lnTo>
                <a:lnTo>
                  <a:pt x="3062185" y="3195828"/>
                </a:lnTo>
                <a:lnTo>
                  <a:pt x="0" y="3195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78852" y="727972"/>
            <a:ext cx="4686504" cy="2036499"/>
          </a:xfrm>
          <a:custGeom>
            <a:avLst/>
            <a:gdLst/>
            <a:ahLst/>
            <a:cxnLst/>
            <a:rect r="r" b="b" t="t" l="l"/>
            <a:pathLst>
              <a:path h="2036499" w="4686504">
                <a:moveTo>
                  <a:pt x="0" y="0"/>
                </a:moveTo>
                <a:lnTo>
                  <a:pt x="4686504" y="0"/>
                </a:lnTo>
                <a:lnTo>
                  <a:pt x="4686504" y="2036499"/>
                </a:lnTo>
                <a:lnTo>
                  <a:pt x="0" y="20364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091518" y="5841401"/>
            <a:ext cx="4196482" cy="5741456"/>
          </a:xfrm>
          <a:custGeom>
            <a:avLst/>
            <a:gdLst/>
            <a:ahLst/>
            <a:cxnLst/>
            <a:rect r="r" b="b" t="t" l="l"/>
            <a:pathLst>
              <a:path h="5741456" w="4196482">
                <a:moveTo>
                  <a:pt x="0" y="0"/>
                </a:moveTo>
                <a:lnTo>
                  <a:pt x="4196482" y="0"/>
                </a:lnTo>
                <a:lnTo>
                  <a:pt x="4196482" y="5741456"/>
                </a:lnTo>
                <a:lnTo>
                  <a:pt x="0" y="57414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0324444" y="2633848"/>
            <a:ext cx="6739552" cy="6974000"/>
          </a:xfrm>
          <a:prstGeom prst="rect">
            <a:avLst/>
          </a:prstGeom>
        </p:spPr>
        <p:txBody>
          <a:bodyPr anchor="t" rtlCol="false" tIns="0" lIns="0" bIns="0" rIns="0">
            <a:spAutoFit/>
          </a:bodyPr>
          <a:lstStyle/>
          <a:p>
            <a:pPr algn="ctr">
              <a:lnSpc>
                <a:spcPts val="3525"/>
              </a:lnSpc>
            </a:pPr>
            <a:r>
              <a:rPr lang="en-US" sz="2518" b="true">
                <a:solidFill>
                  <a:srgbClr val="000000"/>
                </a:solidFill>
                <a:latin typeface="Garet Bold"/>
                <a:ea typeface="Garet Bold"/>
                <a:cs typeface="Garet Bold"/>
                <a:sym typeface="Garet Bold"/>
              </a:rPr>
              <a:t>To simulate how voltage spreads, we used a simple mathematical model — specifically Laplace’s Equation.</a:t>
            </a:r>
          </a:p>
          <a:p>
            <a:pPr algn="ctr">
              <a:lnSpc>
                <a:spcPts val="3525"/>
              </a:lnSpc>
            </a:pPr>
          </a:p>
          <a:p>
            <a:pPr algn="ctr">
              <a:lnSpc>
                <a:spcPts val="3525"/>
              </a:lnSpc>
            </a:pPr>
            <a:r>
              <a:rPr lang="en-US" sz="2518" b="true">
                <a:solidFill>
                  <a:srgbClr val="000000"/>
                </a:solidFill>
                <a:latin typeface="Garet Bold"/>
                <a:ea typeface="Garet Bold"/>
                <a:cs typeface="Garet Bold"/>
                <a:sym typeface="Garet Bold"/>
              </a:rPr>
              <a:t>We treated the 2D matrix like a mini-grid, and set fixed voltages at certain points (these are the boundary conditions).</a:t>
            </a:r>
          </a:p>
          <a:p>
            <a:pPr algn="ctr">
              <a:lnSpc>
                <a:spcPts val="3525"/>
              </a:lnSpc>
            </a:pPr>
            <a:r>
              <a:rPr lang="en-US" sz="2518" b="true">
                <a:solidFill>
                  <a:srgbClr val="000000"/>
                </a:solidFill>
                <a:latin typeface="Garet Bold"/>
                <a:ea typeface="Garet Bold"/>
                <a:cs typeface="Garet Bold"/>
                <a:sym typeface="Garet Bold"/>
              </a:rPr>
              <a:t>Then, we let the rest of the matrix “settle” based on the surrounding values — this gives us a smooth voltage distribution.</a:t>
            </a:r>
          </a:p>
          <a:p>
            <a:pPr algn="ctr">
              <a:lnSpc>
                <a:spcPts val="3525"/>
              </a:lnSpc>
            </a:pPr>
          </a:p>
          <a:p>
            <a:pPr algn="ctr">
              <a:lnSpc>
                <a:spcPts val="3525"/>
              </a:lnSpc>
              <a:spcBef>
                <a:spcPct val="0"/>
              </a:spcBef>
            </a:pPr>
            <a:r>
              <a:rPr lang="en-US" b="true" sz="2518">
                <a:solidFill>
                  <a:srgbClr val="000000"/>
                </a:solidFill>
                <a:latin typeface="Garet Bold"/>
                <a:ea typeface="Garet Bold"/>
                <a:cs typeface="Garet Bold"/>
                <a:sym typeface="Garet Bold"/>
              </a:rPr>
              <a:t>It’s kind of like dropping heat into a surface and watching how it spreads out evenly</a:t>
            </a:r>
          </a:p>
        </p:txBody>
      </p:sp>
      <p:sp>
        <p:nvSpPr>
          <p:cNvPr name="TextBox 14" id="14"/>
          <p:cNvSpPr txBox="true"/>
          <p:nvPr/>
        </p:nvSpPr>
        <p:spPr>
          <a:xfrm rot="0">
            <a:off x="10936071" y="809527"/>
            <a:ext cx="5027568" cy="1286724"/>
          </a:xfrm>
          <a:prstGeom prst="rect">
            <a:avLst/>
          </a:prstGeom>
        </p:spPr>
        <p:txBody>
          <a:bodyPr anchor="t" rtlCol="false" tIns="0" lIns="0" bIns="0" rIns="0">
            <a:spAutoFit/>
          </a:bodyPr>
          <a:lstStyle/>
          <a:p>
            <a:pPr algn="ctr">
              <a:lnSpc>
                <a:spcPts val="5132"/>
              </a:lnSpc>
              <a:spcBef>
                <a:spcPct val="0"/>
              </a:spcBef>
            </a:pPr>
            <a:r>
              <a:rPr lang="en-US" sz="3666">
                <a:solidFill>
                  <a:srgbClr val="000000"/>
                </a:solidFill>
                <a:latin typeface="Darumadrop One"/>
                <a:ea typeface="Darumadrop One"/>
                <a:cs typeface="Darumadrop One"/>
                <a:sym typeface="Darumadrop One"/>
              </a:rPr>
              <a:t>HOW THE SIMULATION WORKS</a:t>
            </a:r>
          </a:p>
        </p:txBody>
      </p:sp>
      <p:grpSp>
        <p:nvGrpSpPr>
          <p:cNvPr name="Group 15" id="15"/>
          <p:cNvGrpSpPr/>
          <p:nvPr/>
        </p:nvGrpSpPr>
        <p:grpSpPr>
          <a:xfrm rot="0">
            <a:off x="9740473" y="9009202"/>
            <a:ext cx="498195" cy="49819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17" id="17"/>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9664242" y="1746221"/>
            <a:ext cx="792377" cy="7923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20" id="20"/>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923970" y="6659095"/>
            <a:ext cx="670661" cy="67066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23" id="23"/>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01725" y="5022670"/>
            <a:ext cx="241661" cy="24166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3146232" y="8255836"/>
            <a:ext cx="241661" cy="24166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7534215" y="2833545"/>
            <a:ext cx="241661" cy="24166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47973" y="3644264"/>
            <a:ext cx="9685345" cy="5258543"/>
          </a:xfrm>
          <a:custGeom>
            <a:avLst/>
            <a:gdLst/>
            <a:ahLst/>
            <a:cxnLst/>
            <a:rect r="r" b="b" t="t" l="l"/>
            <a:pathLst>
              <a:path h="5258543" w="9685345">
                <a:moveTo>
                  <a:pt x="0" y="0"/>
                </a:moveTo>
                <a:lnTo>
                  <a:pt x="9685346" y="0"/>
                </a:lnTo>
                <a:lnTo>
                  <a:pt x="9685346" y="5258543"/>
                </a:lnTo>
                <a:lnTo>
                  <a:pt x="0" y="5258543"/>
                </a:lnTo>
                <a:lnTo>
                  <a:pt x="0" y="0"/>
                </a:lnTo>
                <a:close/>
              </a:path>
            </a:pathLst>
          </a:custGeom>
          <a:blipFill>
            <a:blip r:embed="rId11"/>
            <a:stretch>
              <a:fillRect l="-1646" t="-112" r="-1646"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grpSp>
        <p:nvGrpSpPr>
          <p:cNvPr name="Group 3" id="3"/>
          <p:cNvGrpSpPr/>
          <p:nvPr/>
        </p:nvGrpSpPr>
        <p:grpSpPr>
          <a:xfrm rot="0">
            <a:off x="0" y="8267417"/>
            <a:ext cx="12440132" cy="2193987"/>
            <a:chOff x="0" y="0"/>
            <a:chExt cx="16586843" cy="2925316"/>
          </a:xfrm>
        </p:grpSpPr>
        <p:sp>
          <p:nvSpPr>
            <p:cNvPr name="Freeform 4" id="4"/>
            <p:cNvSpPr/>
            <p:nvPr/>
          </p:nvSpPr>
          <p:spPr>
            <a:xfrm flipH="false" flipV="false" rot="0">
              <a:off x="0" y="0"/>
              <a:ext cx="8293421" cy="2925316"/>
            </a:xfrm>
            <a:custGeom>
              <a:avLst/>
              <a:gdLst/>
              <a:ahLst/>
              <a:cxnLst/>
              <a:rect r="r" b="b" t="t" l="l"/>
              <a:pathLst>
                <a:path h="2925316" w="8293421">
                  <a:moveTo>
                    <a:pt x="0" y="0"/>
                  </a:moveTo>
                  <a:lnTo>
                    <a:pt x="8293421" y="0"/>
                  </a:lnTo>
                  <a:lnTo>
                    <a:pt x="8293421" y="2925316"/>
                  </a:lnTo>
                  <a:lnTo>
                    <a:pt x="0" y="29253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8293421" y="0"/>
              <a:ext cx="8293421" cy="2925316"/>
            </a:xfrm>
            <a:custGeom>
              <a:avLst/>
              <a:gdLst/>
              <a:ahLst/>
              <a:cxnLst/>
              <a:rect r="r" b="b" t="t" l="l"/>
              <a:pathLst>
                <a:path h="2925316" w="8293421">
                  <a:moveTo>
                    <a:pt x="8293422" y="0"/>
                  </a:moveTo>
                  <a:lnTo>
                    <a:pt x="0" y="0"/>
                  </a:lnTo>
                  <a:lnTo>
                    <a:pt x="0" y="2925316"/>
                  </a:lnTo>
                  <a:lnTo>
                    <a:pt x="8293422" y="2925316"/>
                  </a:lnTo>
                  <a:lnTo>
                    <a:pt x="8293422"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152238" y="2540944"/>
            <a:ext cx="8115300" cy="4326614"/>
            <a:chOff x="0" y="0"/>
            <a:chExt cx="2137363" cy="1139520"/>
          </a:xfrm>
        </p:grpSpPr>
        <p:sp>
          <p:nvSpPr>
            <p:cNvPr name="Freeform 7" id="7"/>
            <p:cNvSpPr/>
            <p:nvPr/>
          </p:nvSpPr>
          <p:spPr>
            <a:xfrm flipH="false" flipV="false" rot="0">
              <a:off x="0" y="0"/>
              <a:ext cx="2137363" cy="1139520"/>
            </a:xfrm>
            <a:custGeom>
              <a:avLst/>
              <a:gdLst/>
              <a:ahLst/>
              <a:cxnLst/>
              <a:rect r="r" b="b" t="t" l="l"/>
              <a:pathLst>
                <a:path h="1139520" w="2137363">
                  <a:moveTo>
                    <a:pt x="48654" y="0"/>
                  </a:moveTo>
                  <a:lnTo>
                    <a:pt x="2088710" y="0"/>
                  </a:lnTo>
                  <a:cubicBezTo>
                    <a:pt x="2115580" y="0"/>
                    <a:pt x="2137363" y="21783"/>
                    <a:pt x="2137363" y="48654"/>
                  </a:cubicBezTo>
                  <a:lnTo>
                    <a:pt x="2137363" y="1090866"/>
                  </a:lnTo>
                  <a:cubicBezTo>
                    <a:pt x="2137363" y="1117737"/>
                    <a:pt x="2115580" y="1139520"/>
                    <a:pt x="2088710" y="1139520"/>
                  </a:cubicBezTo>
                  <a:lnTo>
                    <a:pt x="48654" y="1139520"/>
                  </a:lnTo>
                  <a:cubicBezTo>
                    <a:pt x="21783" y="1139520"/>
                    <a:pt x="0" y="1117737"/>
                    <a:pt x="0" y="1090866"/>
                  </a:cubicBezTo>
                  <a:lnTo>
                    <a:pt x="0" y="48654"/>
                  </a:lnTo>
                  <a:cubicBezTo>
                    <a:pt x="0" y="21783"/>
                    <a:pt x="21783" y="0"/>
                    <a:pt x="48654" y="0"/>
                  </a:cubicBezTo>
                  <a:close/>
                </a:path>
              </a:pathLst>
            </a:custGeom>
            <a:solidFill>
              <a:srgbClr val="FFEFE4"/>
            </a:solidFill>
            <a:ln w="38100" cap="rnd">
              <a:solidFill>
                <a:srgbClr val="000000"/>
              </a:solidFill>
              <a:prstDash val="solid"/>
              <a:round/>
            </a:ln>
          </p:spPr>
        </p:sp>
        <p:sp>
          <p:nvSpPr>
            <p:cNvPr name="TextBox 8" id="8"/>
            <p:cNvSpPr txBox="true"/>
            <p:nvPr/>
          </p:nvSpPr>
          <p:spPr>
            <a:xfrm>
              <a:off x="0" y="-38100"/>
              <a:ext cx="2137363" cy="117762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7279" y="2306910"/>
            <a:ext cx="5072614" cy="918625"/>
            <a:chOff x="0" y="0"/>
            <a:chExt cx="1130451" cy="204719"/>
          </a:xfrm>
        </p:grpSpPr>
        <p:sp>
          <p:nvSpPr>
            <p:cNvPr name="Freeform 10" id="10"/>
            <p:cNvSpPr/>
            <p:nvPr/>
          </p:nvSpPr>
          <p:spPr>
            <a:xfrm flipH="false" flipV="false" rot="0">
              <a:off x="0" y="0"/>
              <a:ext cx="1130451" cy="204719"/>
            </a:xfrm>
            <a:custGeom>
              <a:avLst/>
              <a:gdLst/>
              <a:ahLst/>
              <a:cxnLst/>
              <a:rect r="r" b="b" t="t" l="l"/>
              <a:pathLst>
                <a:path h="204719" w="1130451">
                  <a:moveTo>
                    <a:pt x="77837" y="0"/>
                  </a:moveTo>
                  <a:lnTo>
                    <a:pt x="1052614" y="0"/>
                  </a:lnTo>
                  <a:cubicBezTo>
                    <a:pt x="1095602" y="0"/>
                    <a:pt x="1130451" y="34849"/>
                    <a:pt x="1130451" y="77837"/>
                  </a:cubicBezTo>
                  <a:lnTo>
                    <a:pt x="1130451" y="126882"/>
                  </a:lnTo>
                  <a:cubicBezTo>
                    <a:pt x="1130451" y="147526"/>
                    <a:pt x="1122251" y="167324"/>
                    <a:pt x="1107653" y="181921"/>
                  </a:cubicBezTo>
                  <a:cubicBezTo>
                    <a:pt x="1093056" y="196518"/>
                    <a:pt x="1073258" y="204719"/>
                    <a:pt x="1052614" y="204719"/>
                  </a:cubicBezTo>
                  <a:lnTo>
                    <a:pt x="77837" y="204719"/>
                  </a:lnTo>
                  <a:cubicBezTo>
                    <a:pt x="57193" y="204719"/>
                    <a:pt x="37395" y="196518"/>
                    <a:pt x="22798" y="181921"/>
                  </a:cubicBezTo>
                  <a:cubicBezTo>
                    <a:pt x="8201" y="167324"/>
                    <a:pt x="0" y="147526"/>
                    <a:pt x="0" y="126882"/>
                  </a:cubicBezTo>
                  <a:lnTo>
                    <a:pt x="0" y="77837"/>
                  </a:lnTo>
                  <a:cubicBezTo>
                    <a:pt x="0" y="57193"/>
                    <a:pt x="8201" y="37395"/>
                    <a:pt x="22798" y="22798"/>
                  </a:cubicBezTo>
                  <a:cubicBezTo>
                    <a:pt x="37395" y="8201"/>
                    <a:pt x="57193" y="0"/>
                    <a:pt x="77837" y="0"/>
                  </a:cubicBezTo>
                  <a:close/>
                </a:path>
              </a:pathLst>
            </a:custGeom>
            <a:solidFill>
              <a:srgbClr val="F4CC24"/>
            </a:solidFill>
            <a:ln w="38100" cap="rnd">
              <a:solidFill>
                <a:srgbClr val="000000"/>
              </a:solidFill>
              <a:prstDash val="solid"/>
              <a:round/>
            </a:ln>
          </p:spPr>
        </p:sp>
        <p:sp>
          <p:nvSpPr>
            <p:cNvPr name="TextBox 11" id="11"/>
            <p:cNvSpPr txBox="true"/>
            <p:nvPr/>
          </p:nvSpPr>
          <p:spPr>
            <a:xfrm>
              <a:off x="0" y="-38100"/>
              <a:ext cx="1130451" cy="242819"/>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true" flipV="false" rot="0">
            <a:off x="6290553" y="-374603"/>
            <a:ext cx="4826996" cy="2097549"/>
          </a:xfrm>
          <a:custGeom>
            <a:avLst/>
            <a:gdLst/>
            <a:ahLst/>
            <a:cxnLst/>
            <a:rect r="r" b="b" t="t" l="l"/>
            <a:pathLst>
              <a:path h="2097549" w="4826996">
                <a:moveTo>
                  <a:pt x="4826996" y="0"/>
                </a:moveTo>
                <a:lnTo>
                  <a:pt x="0" y="0"/>
                </a:lnTo>
                <a:lnTo>
                  <a:pt x="0" y="2097549"/>
                </a:lnTo>
                <a:lnTo>
                  <a:pt x="4826996" y="2097549"/>
                </a:lnTo>
                <a:lnTo>
                  <a:pt x="482699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729452" y="3508571"/>
            <a:ext cx="7028270" cy="2276862"/>
          </a:xfrm>
          <a:prstGeom prst="rect">
            <a:avLst/>
          </a:prstGeom>
        </p:spPr>
        <p:txBody>
          <a:bodyPr anchor="t" rtlCol="false" tIns="0" lIns="0" bIns="0" rIns="0">
            <a:spAutoFit/>
          </a:bodyPr>
          <a:lstStyle/>
          <a:p>
            <a:pPr algn="ctr">
              <a:lnSpc>
                <a:spcPts val="3640"/>
              </a:lnSpc>
            </a:pPr>
            <a:r>
              <a:rPr lang="en-US" sz="2600" b="true">
                <a:solidFill>
                  <a:srgbClr val="000000"/>
                </a:solidFill>
                <a:latin typeface="Garet Bold"/>
                <a:ea typeface="Garet Bold"/>
                <a:cs typeface="Garet Bold"/>
                <a:sym typeface="Garet Bold"/>
              </a:rPr>
              <a:t>The results show how voltage spreads across the grid depending on the boundary conditions.</a:t>
            </a:r>
          </a:p>
          <a:p>
            <a:pPr algn="ctr">
              <a:lnSpc>
                <a:spcPts val="3640"/>
              </a:lnSpc>
              <a:spcBef>
                <a:spcPct val="0"/>
              </a:spcBef>
            </a:pPr>
            <a:r>
              <a:rPr lang="en-US" b="true" sz="2600">
                <a:solidFill>
                  <a:srgbClr val="000000"/>
                </a:solidFill>
                <a:latin typeface="Garet Bold"/>
                <a:ea typeface="Garet Bold"/>
                <a:cs typeface="Garet Bold"/>
                <a:sym typeface="Garet Bold"/>
              </a:rPr>
              <a:t>We can clearly see where voltage is high, low, or balanced</a:t>
            </a:r>
          </a:p>
        </p:txBody>
      </p:sp>
      <p:sp>
        <p:nvSpPr>
          <p:cNvPr name="Freeform 14" id="14"/>
          <p:cNvSpPr/>
          <p:nvPr/>
        </p:nvSpPr>
        <p:spPr>
          <a:xfrm flipH="true" flipV="false" rot="0">
            <a:off x="-1032289" y="-474818"/>
            <a:ext cx="3751351" cy="1418693"/>
          </a:xfrm>
          <a:custGeom>
            <a:avLst/>
            <a:gdLst/>
            <a:ahLst/>
            <a:cxnLst/>
            <a:rect r="r" b="b" t="t" l="l"/>
            <a:pathLst>
              <a:path h="1418693" w="3751351">
                <a:moveTo>
                  <a:pt x="3751351" y="0"/>
                </a:moveTo>
                <a:lnTo>
                  <a:pt x="0" y="0"/>
                </a:lnTo>
                <a:lnTo>
                  <a:pt x="0" y="1418692"/>
                </a:lnTo>
                <a:lnTo>
                  <a:pt x="3751351" y="1418692"/>
                </a:lnTo>
                <a:lnTo>
                  <a:pt x="375135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625777" y="849424"/>
            <a:ext cx="2115667" cy="2079076"/>
          </a:xfrm>
          <a:custGeom>
            <a:avLst/>
            <a:gdLst/>
            <a:ahLst/>
            <a:cxnLst/>
            <a:rect r="r" b="b" t="t" l="l"/>
            <a:pathLst>
              <a:path h="2079076" w="2115667">
                <a:moveTo>
                  <a:pt x="0" y="0"/>
                </a:moveTo>
                <a:lnTo>
                  <a:pt x="2115667" y="0"/>
                </a:lnTo>
                <a:lnTo>
                  <a:pt x="2115667" y="2079076"/>
                </a:lnTo>
                <a:lnTo>
                  <a:pt x="0" y="2079076"/>
                </a:lnTo>
                <a:lnTo>
                  <a:pt x="0" y="0"/>
                </a:lnTo>
                <a:close/>
              </a:path>
            </a:pathLst>
          </a:custGeom>
          <a:blipFill>
            <a:blip r:embed="rId9">
              <a:extLst>
                <a:ext uri="{96DAC541-7B7A-43D3-8B79-37D633B846F1}">
                  <asvg:svgBlip xmlns:asvg="http://schemas.microsoft.com/office/drawing/2016/SVG/main" r:embed="rId10"/>
                </a:ext>
              </a:extLst>
            </a:blip>
            <a:stretch>
              <a:fillRect l="0" t="0" r="0" b="-12611"/>
            </a:stretch>
          </a:blipFill>
        </p:spPr>
      </p:sp>
      <p:grpSp>
        <p:nvGrpSpPr>
          <p:cNvPr name="Group 16" id="16"/>
          <p:cNvGrpSpPr/>
          <p:nvPr/>
        </p:nvGrpSpPr>
        <p:grpSpPr>
          <a:xfrm rot="0">
            <a:off x="3960790" y="779602"/>
            <a:ext cx="498195" cy="49819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18" id="18"/>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166004" y="2418134"/>
            <a:ext cx="249098" cy="24909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21" id="21"/>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689483" y="7451522"/>
            <a:ext cx="415845" cy="41584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24" id="24"/>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601725" y="5022670"/>
            <a:ext cx="241661" cy="24166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8547357" y="1888962"/>
            <a:ext cx="9519898" cy="5276774"/>
          </a:xfrm>
          <a:custGeom>
            <a:avLst/>
            <a:gdLst/>
            <a:ahLst/>
            <a:cxnLst/>
            <a:rect r="r" b="b" t="t" l="l"/>
            <a:pathLst>
              <a:path h="5276774" w="9519898">
                <a:moveTo>
                  <a:pt x="0" y="0"/>
                </a:moveTo>
                <a:lnTo>
                  <a:pt x="9519898" y="0"/>
                </a:lnTo>
                <a:lnTo>
                  <a:pt x="9519898" y="5276774"/>
                </a:lnTo>
                <a:lnTo>
                  <a:pt x="0" y="5276774"/>
                </a:lnTo>
                <a:lnTo>
                  <a:pt x="0" y="0"/>
                </a:lnTo>
                <a:close/>
              </a:path>
            </a:pathLst>
          </a:custGeom>
          <a:blipFill>
            <a:blip r:embed="rId11"/>
            <a:stretch>
              <a:fillRect l="-776" t="0" r="-776" b="0"/>
            </a:stretch>
          </a:blipFill>
        </p:spPr>
      </p:sp>
      <p:sp>
        <p:nvSpPr>
          <p:cNvPr name="TextBox 29" id="29"/>
          <p:cNvSpPr txBox="true"/>
          <p:nvPr/>
        </p:nvSpPr>
        <p:spPr>
          <a:xfrm rot="0">
            <a:off x="1789275" y="2221185"/>
            <a:ext cx="4841225" cy="771500"/>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Darumadrop One"/>
                <a:ea typeface="Darumadrop One"/>
                <a:cs typeface="Darumadrop One"/>
                <a:sym typeface="Darumadrop One"/>
              </a:rPr>
              <a:t>RESULTS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grpSp>
        <p:nvGrpSpPr>
          <p:cNvPr name="Group 3" id="3"/>
          <p:cNvGrpSpPr/>
          <p:nvPr/>
        </p:nvGrpSpPr>
        <p:grpSpPr>
          <a:xfrm rot="0">
            <a:off x="0" y="6921470"/>
            <a:ext cx="18464320" cy="3446595"/>
            <a:chOff x="0" y="0"/>
            <a:chExt cx="24619093" cy="4595459"/>
          </a:xfrm>
        </p:grpSpPr>
        <p:sp>
          <p:nvSpPr>
            <p:cNvPr name="Freeform 4" id="4"/>
            <p:cNvSpPr/>
            <p:nvPr/>
          </p:nvSpPr>
          <p:spPr>
            <a:xfrm flipH="false" flipV="false" rot="0">
              <a:off x="0" y="0"/>
              <a:ext cx="12329281" cy="4595459"/>
            </a:xfrm>
            <a:custGeom>
              <a:avLst/>
              <a:gdLst/>
              <a:ahLst/>
              <a:cxnLst/>
              <a:rect r="r" b="b" t="t" l="l"/>
              <a:pathLst>
                <a:path h="4595459" w="12329281">
                  <a:moveTo>
                    <a:pt x="0" y="0"/>
                  </a:moveTo>
                  <a:lnTo>
                    <a:pt x="12329281" y="0"/>
                  </a:lnTo>
                  <a:lnTo>
                    <a:pt x="12329281" y="4595459"/>
                  </a:lnTo>
                  <a:lnTo>
                    <a:pt x="0" y="45954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289812" y="0"/>
              <a:ext cx="12329281" cy="4595459"/>
            </a:xfrm>
            <a:custGeom>
              <a:avLst/>
              <a:gdLst/>
              <a:ahLst/>
              <a:cxnLst/>
              <a:rect r="r" b="b" t="t" l="l"/>
              <a:pathLst>
                <a:path h="4595459" w="12329281">
                  <a:moveTo>
                    <a:pt x="0" y="0"/>
                  </a:moveTo>
                  <a:lnTo>
                    <a:pt x="12329281" y="0"/>
                  </a:lnTo>
                  <a:lnTo>
                    <a:pt x="12329281" y="4595459"/>
                  </a:lnTo>
                  <a:lnTo>
                    <a:pt x="0" y="45954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5174510" y="2014674"/>
            <a:ext cx="8115300" cy="4326614"/>
            <a:chOff x="0" y="0"/>
            <a:chExt cx="2137363" cy="1139520"/>
          </a:xfrm>
        </p:grpSpPr>
        <p:sp>
          <p:nvSpPr>
            <p:cNvPr name="Freeform 7" id="7"/>
            <p:cNvSpPr/>
            <p:nvPr/>
          </p:nvSpPr>
          <p:spPr>
            <a:xfrm flipH="false" flipV="false" rot="0">
              <a:off x="0" y="0"/>
              <a:ext cx="2137363" cy="1139520"/>
            </a:xfrm>
            <a:custGeom>
              <a:avLst/>
              <a:gdLst/>
              <a:ahLst/>
              <a:cxnLst/>
              <a:rect r="r" b="b" t="t" l="l"/>
              <a:pathLst>
                <a:path h="1139520" w="2137363">
                  <a:moveTo>
                    <a:pt x="48654" y="0"/>
                  </a:moveTo>
                  <a:lnTo>
                    <a:pt x="2088710" y="0"/>
                  </a:lnTo>
                  <a:cubicBezTo>
                    <a:pt x="2115580" y="0"/>
                    <a:pt x="2137363" y="21783"/>
                    <a:pt x="2137363" y="48654"/>
                  </a:cubicBezTo>
                  <a:lnTo>
                    <a:pt x="2137363" y="1090866"/>
                  </a:lnTo>
                  <a:cubicBezTo>
                    <a:pt x="2137363" y="1117737"/>
                    <a:pt x="2115580" y="1139520"/>
                    <a:pt x="2088710" y="1139520"/>
                  </a:cubicBezTo>
                  <a:lnTo>
                    <a:pt x="48654" y="1139520"/>
                  </a:lnTo>
                  <a:cubicBezTo>
                    <a:pt x="21783" y="1139520"/>
                    <a:pt x="0" y="1117737"/>
                    <a:pt x="0" y="1090866"/>
                  </a:cubicBezTo>
                  <a:lnTo>
                    <a:pt x="0" y="48654"/>
                  </a:lnTo>
                  <a:cubicBezTo>
                    <a:pt x="0" y="21783"/>
                    <a:pt x="21783" y="0"/>
                    <a:pt x="48654" y="0"/>
                  </a:cubicBezTo>
                  <a:close/>
                </a:path>
              </a:pathLst>
            </a:custGeom>
            <a:solidFill>
              <a:srgbClr val="FFEFE4"/>
            </a:solidFill>
            <a:ln w="38100" cap="rnd">
              <a:solidFill>
                <a:srgbClr val="000000"/>
              </a:solidFill>
              <a:prstDash val="solid"/>
              <a:round/>
            </a:ln>
          </p:spPr>
        </p:sp>
        <p:sp>
          <p:nvSpPr>
            <p:cNvPr name="TextBox 8" id="8"/>
            <p:cNvSpPr txBox="true"/>
            <p:nvPr/>
          </p:nvSpPr>
          <p:spPr>
            <a:xfrm>
              <a:off x="0" y="-38100"/>
              <a:ext cx="2137363" cy="117762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385829" y="1721377"/>
            <a:ext cx="5692662" cy="918625"/>
            <a:chOff x="0" y="0"/>
            <a:chExt cx="1268631" cy="204719"/>
          </a:xfrm>
        </p:grpSpPr>
        <p:sp>
          <p:nvSpPr>
            <p:cNvPr name="Freeform 10" id="10"/>
            <p:cNvSpPr/>
            <p:nvPr/>
          </p:nvSpPr>
          <p:spPr>
            <a:xfrm flipH="false" flipV="false" rot="0">
              <a:off x="0" y="0"/>
              <a:ext cx="1268631" cy="204719"/>
            </a:xfrm>
            <a:custGeom>
              <a:avLst/>
              <a:gdLst/>
              <a:ahLst/>
              <a:cxnLst/>
              <a:rect r="r" b="b" t="t" l="l"/>
              <a:pathLst>
                <a:path h="204719" w="1268631">
                  <a:moveTo>
                    <a:pt x="69359" y="0"/>
                  </a:moveTo>
                  <a:lnTo>
                    <a:pt x="1199272" y="0"/>
                  </a:lnTo>
                  <a:cubicBezTo>
                    <a:pt x="1237578" y="0"/>
                    <a:pt x="1268631" y="31053"/>
                    <a:pt x="1268631" y="69359"/>
                  </a:cubicBezTo>
                  <a:lnTo>
                    <a:pt x="1268631" y="135360"/>
                  </a:lnTo>
                  <a:cubicBezTo>
                    <a:pt x="1268631" y="153755"/>
                    <a:pt x="1261324" y="171397"/>
                    <a:pt x="1248316" y="184404"/>
                  </a:cubicBezTo>
                  <a:cubicBezTo>
                    <a:pt x="1235309" y="197412"/>
                    <a:pt x="1217667" y="204719"/>
                    <a:pt x="1199272" y="204719"/>
                  </a:cubicBezTo>
                  <a:lnTo>
                    <a:pt x="69359" y="204719"/>
                  </a:lnTo>
                  <a:cubicBezTo>
                    <a:pt x="31053" y="204719"/>
                    <a:pt x="0" y="173666"/>
                    <a:pt x="0" y="135360"/>
                  </a:cubicBezTo>
                  <a:lnTo>
                    <a:pt x="0" y="69359"/>
                  </a:lnTo>
                  <a:cubicBezTo>
                    <a:pt x="0" y="31053"/>
                    <a:pt x="31053" y="0"/>
                    <a:pt x="69359" y="0"/>
                  </a:cubicBezTo>
                  <a:close/>
                </a:path>
              </a:pathLst>
            </a:custGeom>
            <a:solidFill>
              <a:srgbClr val="F4CC24"/>
            </a:solidFill>
            <a:ln w="38100" cap="rnd">
              <a:solidFill>
                <a:srgbClr val="000000"/>
              </a:solidFill>
              <a:prstDash val="solid"/>
              <a:round/>
            </a:ln>
          </p:spPr>
        </p:sp>
        <p:sp>
          <p:nvSpPr>
            <p:cNvPr name="TextBox 11" id="11"/>
            <p:cNvSpPr txBox="true"/>
            <p:nvPr/>
          </p:nvSpPr>
          <p:spPr>
            <a:xfrm>
              <a:off x="0" y="-38100"/>
              <a:ext cx="1268631" cy="242819"/>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943168">
            <a:off x="1119248" y="1315265"/>
            <a:ext cx="2755140" cy="4634027"/>
          </a:xfrm>
          <a:custGeom>
            <a:avLst/>
            <a:gdLst/>
            <a:ahLst/>
            <a:cxnLst/>
            <a:rect r="r" b="b" t="t" l="l"/>
            <a:pathLst>
              <a:path h="4634027" w="2755140">
                <a:moveTo>
                  <a:pt x="0" y="0"/>
                </a:moveTo>
                <a:lnTo>
                  <a:pt x="2755140" y="0"/>
                </a:lnTo>
                <a:lnTo>
                  <a:pt x="2755140" y="4634027"/>
                </a:lnTo>
                <a:lnTo>
                  <a:pt x="0" y="46340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2418237">
            <a:off x="14154892" y="1216181"/>
            <a:ext cx="4160990" cy="3646540"/>
          </a:xfrm>
          <a:custGeom>
            <a:avLst/>
            <a:gdLst/>
            <a:ahLst/>
            <a:cxnLst/>
            <a:rect r="r" b="b" t="t" l="l"/>
            <a:pathLst>
              <a:path h="3646540" w="4160990">
                <a:moveTo>
                  <a:pt x="0" y="0"/>
                </a:moveTo>
                <a:lnTo>
                  <a:pt x="4160990" y="0"/>
                </a:lnTo>
                <a:lnTo>
                  <a:pt x="4160990" y="3646540"/>
                </a:lnTo>
                <a:lnTo>
                  <a:pt x="0" y="3646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3330841" y="5455474"/>
            <a:ext cx="780383" cy="78038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16" id="16"/>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7259300" y="638509"/>
            <a:ext cx="780383" cy="78038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19" id="19"/>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543026" y="638509"/>
            <a:ext cx="780383" cy="78038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22" id="22"/>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4556635" y="5560905"/>
            <a:ext cx="498195" cy="49819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25" id="25"/>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3469384" y="907870"/>
            <a:ext cx="241661" cy="24166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422196" y="6800640"/>
            <a:ext cx="241661" cy="24166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5481607" y="3111654"/>
            <a:ext cx="7501105" cy="2734012"/>
          </a:xfrm>
          <a:prstGeom prst="rect">
            <a:avLst/>
          </a:prstGeom>
        </p:spPr>
        <p:txBody>
          <a:bodyPr anchor="t" rtlCol="false" tIns="0" lIns="0" bIns="0" rIns="0">
            <a:spAutoFit/>
          </a:bodyPr>
          <a:lstStyle/>
          <a:p>
            <a:pPr algn="ctr" marL="561342" indent="-280671" lvl="1">
              <a:lnSpc>
                <a:spcPts val="3640"/>
              </a:lnSpc>
              <a:buFont typeface="Arial"/>
              <a:buChar char="•"/>
            </a:pPr>
            <a:r>
              <a:rPr lang="en-US" b="true" sz="2600">
                <a:solidFill>
                  <a:srgbClr val="000000"/>
                </a:solidFill>
                <a:latin typeface="Garet Bold"/>
                <a:ea typeface="Garet Bold"/>
                <a:cs typeface="Garet Bold"/>
                <a:sym typeface="Garet Bold"/>
              </a:rPr>
              <a:t>Voltage smoothly spreads</a:t>
            </a:r>
          </a:p>
          <a:p>
            <a:pPr algn="ctr" marL="561342" indent="-280671" lvl="1">
              <a:lnSpc>
                <a:spcPts val="3640"/>
              </a:lnSpc>
              <a:buFont typeface="Arial"/>
              <a:buChar char="•"/>
            </a:pPr>
            <a:r>
              <a:rPr lang="en-US" b="true" sz="2600">
                <a:solidFill>
                  <a:srgbClr val="000000"/>
                </a:solidFill>
                <a:latin typeface="Garet Bold"/>
                <a:ea typeface="Garet Bold"/>
                <a:cs typeface="Garet Bold"/>
                <a:sym typeface="Garet Bold"/>
              </a:rPr>
              <a:t>High voltage near sources, low far away</a:t>
            </a:r>
          </a:p>
          <a:p>
            <a:pPr algn="ctr" marL="561342" indent="-280671" lvl="1">
              <a:lnSpc>
                <a:spcPts val="3640"/>
              </a:lnSpc>
              <a:buFont typeface="Arial"/>
              <a:buChar char="•"/>
            </a:pPr>
            <a:r>
              <a:rPr lang="en-US" b="true" sz="2600">
                <a:solidFill>
                  <a:srgbClr val="000000"/>
                </a:solidFill>
                <a:latin typeface="Garet Bold"/>
                <a:ea typeface="Garet Bold"/>
                <a:cs typeface="Garet Bold"/>
                <a:sym typeface="Garet Bold"/>
              </a:rPr>
              <a:t>Boundaries strongly affect behavior</a:t>
            </a:r>
          </a:p>
          <a:p>
            <a:pPr algn="ctr" marL="561342" indent="-280671" lvl="1">
              <a:lnSpc>
                <a:spcPts val="3640"/>
              </a:lnSpc>
              <a:buFont typeface="Arial"/>
              <a:buChar char="•"/>
            </a:pPr>
            <a:r>
              <a:rPr lang="en-US" b="true" sz="2600">
                <a:solidFill>
                  <a:srgbClr val="000000"/>
                </a:solidFill>
                <a:latin typeface="Garet Bold"/>
                <a:ea typeface="Garet Bold"/>
                <a:cs typeface="Garet Bold"/>
                <a:sym typeface="Garet Bold"/>
              </a:rPr>
              <a:t>The center often stabilizes at medium voltage</a:t>
            </a:r>
          </a:p>
          <a:p>
            <a:pPr algn="ctr">
              <a:lnSpc>
                <a:spcPts val="3640"/>
              </a:lnSpc>
              <a:spcBef>
                <a:spcPct val="0"/>
              </a:spcBef>
            </a:pPr>
          </a:p>
        </p:txBody>
      </p:sp>
      <p:sp>
        <p:nvSpPr>
          <p:cNvPr name="TextBox 33" id="33"/>
          <p:cNvSpPr txBox="true"/>
          <p:nvPr/>
        </p:nvSpPr>
        <p:spPr>
          <a:xfrm rot="0">
            <a:off x="6811547" y="1694915"/>
            <a:ext cx="4841225" cy="771500"/>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Darumadrop One"/>
                <a:ea typeface="Darumadrop One"/>
                <a:cs typeface="Darumadrop One"/>
                <a:sym typeface="Darumadrop One"/>
              </a:rPr>
              <a:t>OBSERVATIONS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sp>
        <p:nvSpPr>
          <p:cNvPr name="Freeform 3" id="3"/>
          <p:cNvSpPr/>
          <p:nvPr/>
        </p:nvSpPr>
        <p:spPr>
          <a:xfrm flipH="false" flipV="false" rot="0">
            <a:off x="0" y="516963"/>
            <a:ext cx="9179859" cy="4239426"/>
          </a:xfrm>
          <a:custGeom>
            <a:avLst/>
            <a:gdLst/>
            <a:ahLst/>
            <a:cxnLst/>
            <a:rect r="r" b="b" t="t" l="l"/>
            <a:pathLst>
              <a:path h="4239426" w="9179859">
                <a:moveTo>
                  <a:pt x="0" y="0"/>
                </a:moveTo>
                <a:lnTo>
                  <a:pt x="9179859" y="0"/>
                </a:lnTo>
                <a:lnTo>
                  <a:pt x="9179859" y="4239426"/>
                </a:lnTo>
                <a:lnTo>
                  <a:pt x="0" y="42394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9108141" y="516963"/>
            <a:ext cx="9179859" cy="4239426"/>
          </a:xfrm>
          <a:custGeom>
            <a:avLst/>
            <a:gdLst/>
            <a:ahLst/>
            <a:cxnLst/>
            <a:rect r="r" b="b" t="t" l="l"/>
            <a:pathLst>
              <a:path h="4239426" w="9179859">
                <a:moveTo>
                  <a:pt x="9179859" y="0"/>
                </a:moveTo>
                <a:lnTo>
                  <a:pt x="0" y="0"/>
                </a:lnTo>
                <a:lnTo>
                  <a:pt x="0" y="4239426"/>
                </a:lnTo>
                <a:lnTo>
                  <a:pt x="9179859" y="4239426"/>
                </a:lnTo>
                <a:lnTo>
                  <a:pt x="9179859"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82640" y="5712250"/>
            <a:ext cx="13327563" cy="3828380"/>
            <a:chOff x="0" y="0"/>
            <a:chExt cx="3216530" cy="923957"/>
          </a:xfrm>
        </p:grpSpPr>
        <p:sp>
          <p:nvSpPr>
            <p:cNvPr name="Freeform 6" id="6"/>
            <p:cNvSpPr/>
            <p:nvPr/>
          </p:nvSpPr>
          <p:spPr>
            <a:xfrm flipH="false" flipV="false" rot="0">
              <a:off x="0" y="0"/>
              <a:ext cx="3216530" cy="923957"/>
            </a:xfrm>
            <a:custGeom>
              <a:avLst/>
              <a:gdLst/>
              <a:ahLst/>
              <a:cxnLst/>
              <a:rect r="r" b="b" t="t" l="l"/>
              <a:pathLst>
                <a:path h="923957" w="3216530">
                  <a:moveTo>
                    <a:pt x="29626" y="0"/>
                  </a:moveTo>
                  <a:lnTo>
                    <a:pt x="3186905" y="0"/>
                  </a:lnTo>
                  <a:cubicBezTo>
                    <a:pt x="3203266" y="0"/>
                    <a:pt x="3216530" y="13264"/>
                    <a:pt x="3216530" y="29626"/>
                  </a:cubicBezTo>
                  <a:lnTo>
                    <a:pt x="3216530" y="894332"/>
                  </a:lnTo>
                  <a:cubicBezTo>
                    <a:pt x="3216530" y="902189"/>
                    <a:pt x="3213409" y="909724"/>
                    <a:pt x="3207853" y="915280"/>
                  </a:cubicBezTo>
                  <a:cubicBezTo>
                    <a:pt x="3202297" y="920836"/>
                    <a:pt x="3194762" y="923957"/>
                    <a:pt x="3186905" y="923957"/>
                  </a:cubicBezTo>
                  <a:lnTo>
                    <a:pt x="29626" y="923957"/>
                  </a:lnTo>
                  <a:cubicBezTo>
                    <a:pt x="13264" y="923957"/>
                    <a:pt x="0" y="910694"/>
                    <a:pt x="0" y="894332"/>
                  </a:cubicBezTo>
                  <a:lnTo>
                    <a:pt x="0" y="29626"/>
                  </a:lnTo>
                  <a:cubicBezTo>
                    <a:pt x="0" y="21768"/>
                    <a:pt x="3121" y="14233"/>
                    <a:pt x="8677" y="8677"/>
                  </a:cubicBezTo>
                  <a:cubicBezTo>
                    <a:pt x="14233" y="3121"/>
                    <a:pt x="21768" y="0"/>
                    <a:pt x="29626" y="0"/>
                  </a:cubicBezTo>
                  <a:close/>
                </a:path>
              </a:pathLst>
            </a:custGeom>
            <a:solidFill>
              <a:srgbClr val="FFEFE4"/>
            </a:solidFill>
            <a:ln w="38100" cap="rnd">
              <a:solidFill>
                <a:srgbClr val="000000"/>
              </a:solidFill>
              <a:prstDash val="solid"/>
              <a:round/>
            </a:ln>
          </p:spPr>
        </p:sp>
        <p:sp>
          <p:nvSpPr>
            <p:cNvPr name="TextBox 7" id="7"/>
            <p:cNvSpPr txBox="true"/>
            <p:nvPr/>
          </p:nvSpPr>
          <p:spPr>
            <a:xfrm>
              <a:off x="0" y="-38100"/>
              <a:ext cx="3216530" cy="96205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517192" y="5456853"/>
            <a:ext cx="8512895" cy="1002478"/>
            <a:chOff x="0" y="0"/>
            <a:chExt cx="1738443" cy="204719"/>
          </a:xfrm>
        </p:grpSpPr>
        <p:sp>
          <p:nvSpPr>
            <p:cNvPr name="Freeform 9" id="9"/>
            <p:cNvSpPr/>
            <p:nvPr/>
          </p:nvSpPr>
          <p:spPr>
            <a:xfrm flipH="false" flipV="false" rot="0">
              <a:off x="0" y="0"/>
              <a:ext cx="1738443" cy="204719"/>
            </a:xfrm>
            <a:custGeom>
              <a:avLst/>
              <a:gdLst/>
              <a:ahLst/>
              <a:cxnLst/>
              <a:rect r="r" b="b" t="t" l="l"/>
              <a:pathLst>
                <a:path h="204719" w="1738443">
                  <a:moveTo>
                    <a:pt x="46381" y="0"/>
                  </a:moveTo>
                  <a:lnTo>
                    <a:pt x="1692062" y="0"/>
                  </a:lnTo>
                  <a:cubicBezTo>
                    <a:pt x="1717678" y="0"/>
                    <a:pt x="1738443" y="20766"/>
                    <a:pt x="1738443" y="46381"/>
                  </a:cubicBezTo>
                  <a:lnTo>
                    <a:pt x="1738443" y="158338"/>
                  </a:lnTo>
                  <a:cubicBezTo>
                    <a:pt x="1738443" y="183953"/>
                    <a:pt x="1717678" y="204719"/>
                    <a:pt x="1692062" y="204719"/>
                  </a:cubicBezTo>
                  <a:lnTo>
                    <a:pt x="46381" y="204719"/>
                  </a:lnTo>
                  <a:cubicBezTo>
                    <a:pt x="20766" y="204719"/>
                    <a:pt x="0" y="183953"/>
                    <a:pt x="0" y="158338"/>
                  </a:cubicBezTo>
                  <a:lnTo>
                    <a:pt x="0" y="46381"/>
                  </a:lnTo>
                  <a:cubicBezTo>
                    <a:pt x="0" y="20766"/>
                    <a:pt x="20766" y="0"/>
                    <a:pt x="46381" y="0"/>
                  </a:cubicBezTo>
                  <a:close/>
                </a:path>
              </a:pathLst>
            </a:custGeom>
            <a:solidFill>
              <a:srgbClr val="F4CC24"/>
            </a:solidFill>
            <a:ln w="38100" cap="rnd">
              <a:solidFill>
                <a:srgbClr val="000000"/>
              </a:solidFill>
              <a:prstDash val="solid"/>
              <a:round/>
            </a:ln>
          </p:spPr>
        </p:sp>
        <p:sp>
          <p:nvSpPr>
            <p:cNvPr name="TextBox 10" id="10"/>
            <p:cNvSpPr txBox="true"/>
            <p:nvPr/>
          </p:nvSpPr>
          <p:spPr>
            <a:xfrm>
              <a:off x="0" y="-38100"/>
              <a:ext cx="1738443" cy="24281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931816" y="6721455"/>
            <a:ext cx="4714456" cy="3274404"/>
          </a:xfrm>
          <a:custGeom>
            <a:avLst/>
            <a:gdLst/>
            <a:ahLst/>
            <a:cxnLst/>
            <a:rect r="r" b="b" t="t" l="l"/>
            <a:pathLst>
              <a:path h="3274404" w="4714456">
                <a:moveTo>
                  <a:pt x="0" y="0"/>
                </a:moveTo>
                <a:lnTo>
                  <a:pt x="4714456" y="0"/>
                </a:lnTo>
                <a:lnTo>
                  <a:pt x="4714456" y="3274405"/>
                </a:lnTo>
                <a:lnTo>
                  <a:pt x="0" y="32744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false" rot="0">
            <a:off x="15810114" y="7090498"/>
            <a:ext cx="4714456" cy="3274404"/>
          </a:xfrm>
          <a:custGeom>
            <a:avLst/>
            <a:gdLst/>
            <a:ahLst/>
            <a:cxnLst/>
            <a:rect r="r" b="b" t="t" l="l"/>
            <a:pathLst>
              <a:path h="3274404" w="4714456">
                <a:moveTo>
                  <a:pt x="4714457" y="0"/>
                </a:moveTo>
                <a:lnTo>
                  <a:pt x="0" y="0"/>
                </a:lnTo>
                <a:lnTo>
                  <a:pt x="0" y="3274404"/>
                </a:lnTo>
                <a:lnTo>
                  <a:pt x="4714457" y="3274404"/>
                </a:lnTo>
                <a:lnTo>
                  <a:pt x="471445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3356793" y="6471097"/>
            <a:ext cx="12179257" cy="3069532"/>
          </a:xfrm>
          <a:prstGeom prst="rect">
            <a:avLst/>
          </a:prstGeom>
        </p:spPr>
        <p:txBody>
          <a:bodyPr anchor="t" rtlCol="false" tIns="0" lIns="0" bIns="0" rIns="0">
            <a:spAutoFit/>
          </a:bodyPr>
          <a:lstStyle/>
          <a:p>
            <a:pPr algn="just">
              <a:lnSpc>
                <a:spcPts val="4054"/>
              </a:lnSpc>
            </a:pPr>
            <a:r>
              <a:rPr lang="en-US" sz="2896" b="true">
                <a:solidFill>
                  <a:srgbClr val="000000"/>
                </a:solidFill>
                <a:latin typeface="Garet Bold"/>
                <a:ea typeface="Garet Bold"/>
                <a:cs typeface="Garet Bold"/>
                <a:sym typeface="Garet Bold"/>
              </a:rPr>
              <a:t>We showed how 2D matrices and the Laplace equation in MATLAB simplify voltage distribution simulations in electrical grids, improving accuracy and efficiency. Future work can focus on handling more complex factors and optimizing simulations for larger grids.</a:t>
            </a:r>
          </a:p>
          <a:p>
            <a:pPr algn="ctr">
              <a:lnSpc>
                <a:spcPts val="4054"/>
              </a:lnSpc>
              <a:spcBef>
                <a:spcPct val="0"/>
              </a:spcBef>
            </a:pPr>
          </a:p>
        </p:txBody>
      </p:sp>
      <p:sp>
        <p:nvSpPr>
          <p:cNvPr name="TextBox 14" id="14"/>
          <p:cNvSpPr txBox="true"/>
          <p:nvPr/>
        </p:nvSpPr>
        <p:spPr>
          <a:xfrm rot="0">
            <a:off x="6062968" y="5361603"/>
            <a:ext cx="7421343" cy="843624"/>
          </a:xfrm>
          <a:prstGeom prst="rect">
            <a:avLst/>
          </a:prstGeom>
        </p:spPr>
        <p:txBody>
          <a:bodyPr anchor="t" rtlCol="false" tIns="0" lIns="0" bIns="0" rIns="0">
            <a:spAutoFit/>
          </a:bodyPr>
          <a:lstStyle/>
          <a:p>
            <a:pPr algn="ctr">
              <a:lnSpc>
                <a:spcPts val="6875"/>
              </a:lnSpc>
              <a:spcBef>
                <a:spcPct val="0"/>
              </a:spcBef>
            </a:pPr>
            <a:r>
              <a:rPr lang="en-US" sz="4910">
                <a:solidFill>
                  <a:srgbClr val="000000"/>
                </a:solidFill>
                <a:latin typeface="Darumadrop One"/>
                <a:ea typeface="Darumadrop One"/>
                <a:cs typeface="Darumadrop One"/>
                <a:sym typeface="Darumadrop One"/>
              </a:rPr>
              <a:t>CONCLUSION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sp>
        <p:nvSpPr>
          <p:cNvPr name="Freeform 3" id="3"/>
          <p:cNvSpPr/>
          <p:nvPr/>
        </p:nvSpPr>
        <p:spPr>
          <a:xfrm flipH="false" flipV="false" rot="0">
            <a:off x="212461" y="4317200"/>
            <a:ext cx="5549374" cy="5135693"/>
          </a:xfrm>
          <a:custGeom>
            <a:avLst/>
            <a:gdLst/>
            <a:ahLst/>
            <a:cxnLst/>
            <a:rect r="r" b="b" t="t" l="l"/>
            <a:pathLst>
              <a:path h="5135693" w="5549374">
                <a:moveTo>
                  <a:pt x="0" y="0"/>
                </a:moveTo>
                <a:lnTo>
                  <a:pt x="5549374" y="0"/>
                </a:lnTo>
                <a:lnTo>
                  <a:pt x="5549374" y="5135694"/>
                </a:lnTo>
                <a:lnTo>
                  <a:pt x="0" y="51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97920" y="5278787"/>
            <a:ext cx="6590080" cy="5547650"/>
          </a:xfrm>
          <a:custGeom>
            <a:avLst/>
            <a:gdLst/>
            <a:ahLst/>
            <a:cxnLst/>
            <a:rect r="r" b="b" t="t" l="l"/>
            <a:pathLst>
              <a:path h="5547650" w="6590080">
                <a:moveTo>
                  <a:pt x="0" y="0"/>
                </a:moveTo>
                <a:lnTo>
                  <a:pt x="6590080" y="0"/>
                </a:lnTo>
                <a:lnTo>
                  <a:pt x="6590080" y="5547650"/>
                </a:lnTo>
                <a:lnTo>
                  <a:pt x="0" y="5547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334432" y="-1020664"/>
            <a:ext cx="4726976" cy="5038443"/>
          </a:xfrm>
          <a:custGeom>
            <a:avLst/>
            <a:gdLst/>
            <a:ahLst/>
            <a:cxnLst/>
            <a:rect r="r" b="b" t="t" l="l"/>
            <a:pathLst>
              <a:path h="5038443" w="4726976">
                <a:moveTo>
                  <a:pt x="0" y="0"/>
                </a:moveTo>
                <a:lnTo>
                  <a:pt x="4726976" y="0"/>
                </a:lnTo>
                <a:lnTo>
                  <a:pt x="4726976" y="5038444"/>
                </a:lnTo>
                <a:lnTo>
                  <a:pt x="0" y="50384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4933203" y="2210866"/>
            <a:ext cx="8833545" cy="5483246"/>
            <a:chOff x="0" y="0"/>
            <a:chExt cx="2035718" cy="1263631"/>
          </a:xfrm>
        </p:grpSpPr>
        <p:sp>
          <p:nvSpPr>
            <p:cNvPr name="Freeform 7" id="7"/>
            <p:cNvSpPr/>
            <p:nvPr/>
          </p:nvSpPr>
          <p:spPr>
            <a:xfrm flipH="false" flipV="false" rot="0">
              <a:off x="0" y="0"/>
              <a:ext cx="2035718" cy="1263631"/>
            </a:xfrm>
            <a:custGeom>
              <a:avLst/>
              <a:gdLst/>
              <a:ahLst/>
              <a:cxnLst/>
              <a:rect r="r" b="b" t="t" l="l"/>
              <a:pathLst>
                <a:path h="1263631" w="2035718">
                  <a:moveTo>
                    <a:pt x="44698" y="0"/>
                  </a:moveTo>
                  <a:lnTo>
                    <a:pt x="1991021" y="0"/>
                  </a:lnTo>
                  <a:cubicBezTo>
                    <a:pt x="2015707" y="0"/>
                    <a:pt x="2035718" y="20012"/>
                    <a:pt x="2035718" y="44698"/>
                  </a:cubicBezTo>
                  <a:lnTo>
                    <a:pt x="2035718" y="1218934"/>
                  </a:lnTo>
                  <a:cubicBezTo>
                    <a:pt x="2035718" y="1243620"/>
                    <a:pt x="2015707" y="1263631"/>
                    <a:pt x="1991021" y="1263631"/>
                  </a:cubicBezTo>
                  <a:lnTo>
                    <a:pt x="44698" y="1263631"/>
                  </a:lnTo>
                  <a:cubicBezTo>
                    <a:pt x="20012" y="1263631"/>
                    <a:pt x="0" y="1243620"/>
                    <a:pt x="0" y="1218934"/>
                  </a:cubicBezTo>
                  <a:lnTo>
                    <a:pt x="0" y="44698"/>
                  </a:lnTo>
                  <a:cubicBezTo>
                    <a:pt x="0" y="20012"/>
                    <a:pt x="20012" y="0"/>
                    <a:pt x="44698" y="0"/>
                  </a:cubicBezTo>
                  <a:close/>
                </a:path>
              </a:pathLst>
            </a:custGeom>
            <a:solidFill>
              <a:srgbClr val="FFEFE4"/>
            </a:solidFill>
            <a:ln w="38100" cap="rnd">
              <a:solidFill>
                <a:srgbClr val="000000"/>
              </a:solidFill>
              <a:prstDash val="solid"/>
              <a:round/>
            </a:ln>
          </p:spPr>
        </p:sp>
        <p:sp>
          <p:nvSpPr>
            <p:cNvPr name="TextBox 8" id="8"/>
            <p:cNvSpPr txBox="true"/>
            <p:nvPr/>
          </p:nvSpPr>
          <p:spPr>
            <a:xfrm>
              <a:off x="0" y="-38100"/>
              <a:ext cx="2035718" cy="1301731"/>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V="true">
            <a:off x="5190343" y="3570509"/>
            <a:ext cx="7850420" cy="19982"/>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7805872" y="8806955"/>
            <a:ext cx="2229274" cy="2229274"/>
          </a:xfrm>
          <a:custGeom>
            <a:avLst/>
            <a:gdLst/>
            <a:ahLst/>
            <a:cxnLst/>
            <a:rect r="r" b="b" t="t" l="l"/>
            <a:pathLst>
              <a:path h="2229274" w="2229274">
                <a:moveTo>
                  <a:pt x="0" y="0"/>
                </a:moveTo>
                <a:lnTo>
                  <a:pt x="2229274" y="0"/>
                </a:lnTo>
                <a:lnTo>
                  <a:pt x="2229274" y="2229273"/>
                </a:lnTo>
                <a:lnTo>
                  <a:pt x="0" y="22292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059760" y="1163987"/>
            <a:ext cx="2734696" cy="3153213"/>
          </a:xfrm>
          <a:custGeom>
            <a:avLst/>
            <a:gdLst/>
            <a:ahLst/>
            <a:cxnLst/>
            <a:rect r="r" b="b" t="t" l="l"/>
            <a:pathLst>
              <a:path h="3153213" w="2734696">
                <a:moveTo>
                  <a:pt x="0" y="0"/>
                </a:moveTo>
                <a:lnTo>
                  <a:pt x="2734696" y="0"/>
                </a:lnTo>
                <a:lnTo>
                  <a:pt x="2734696" y="3153213"/>
                </a:lnTo>
                <a:lnTo>
                  <a:pt x="0" y="31532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801473">
            <a:off x="1555263" y="289681"/>
            <a:ext cx="2863770" cy="3040683"/>
          </a:xfrm>
          <a:custGeom>
            <a:avLst/>
            <a:gdLst/>
            <a:ahLst/>
            <a:cxnLst/>
            <a:rect r="r" b="b" t="t" l="l"/>
            <a:pathLst>
              <a:path h="3040683" w="2863770">
                <a:moveTo>
                  <a:pt x="0" y="0"/>
                </a:moveTo>
                <a:lnTo>
                  <a:pt x="2863770" y="0"/>
                </a:lnTo>
                <a:lnTo>
                  <a:pt x="2863770" y="3040683"/>
                </a:lnTo>
                <a:lnTo>
                  <a:pt x="0" y="30406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6082890" y="3788395"/>
            <a:ext cx="6243557" cy="3554576"/>
          </a:xfrm>
          <a:prstGeom prst="rect">
            <a:avLst/>
          </a:prstGeom>
        </p:spPr>
        <p:txBody>
          <a:bodyPr anchor="t" rtlCol="false" tIns="0" lIns="0" bIns="0" rIns="0">
            <a:spAutoFit/>
          </a:bodyPr>
          <a:lstStyle/>
          <a:p>
            <a:pPr algn="ctr">
              <a:lnSpc>
                <a:spcPts val="4794"/>
              </a:lnSpc>
            </a:pPr>
            <a:r>
              <a:rPr lang="en-US" sz="3196" b="true">
                <a:solidFill>
                  <a:srgbClr val="122026"/>
                </a:solidFill>
                <a:latin typeface="Garet Bold"/>
                <a:ea typeface="Garet Bold"/>
                <a:cs typeface="Garet Bold"/>
                <a:sym typeface="Garet Bold"/>
              </a:rPr>
              <a:t>• Easy to visualize voltage flow</a:t>
            </a:r>
          </a:p>
          <a:p>
            <a:pPr algn="ctr">
              <a:lnSpc>
                <a:spcPts val="4794"/>
              </a:lnSpc>
            </a:pPr>
            <a:r>
              <a:rPr lang="en-US" sz="3196" b="true">
                <a:solidFill>
                  <a:srgbClr val="122026"/>
                </a:solidFill>
                <a:latin typeface="Garet Bold"/>
                <a:ea typeface="Garet Bold"/>
                <a:cs typeface="Garet Bold"/>
                <a:sym typeface="Garet Bold"/>
              </a:rPr>
              <a:t> • Quick to test and tweak conditions</a:t>
            </a:r>
          </a:p>
          <a:p>
            <a:pPr algn="ctr">
              <a:lnSpc>
                <a:spcPts val="4794"/>
              </a:lnSpc>
            </a:pPr>
            <a:r>
              <a:rPr lang="en-US" sz="3196" b="true">
                <a:solidFill>
                  <a:srgbClr val="122026"/>
                </a:solidFill>
                <a:latin typeface="Garet Bold"/>
                <a:ea typeface="Garet Bold"/>
                <a:cs typeface="Garet Bold"/>
                <a:sym typeface="Garet Bold"/>
              </a:rPr>
              <a:t> • Useful for spotting faults</a:t>
            </a:r>
          </a:p>
          <a:p>
            <a:pPr algn="ctr">
              <a:lnSpc>
                <a:spcPts val="4794"/>
              </a:lnSpc>
            </a:pPr>
            <a:r>
              <a:rPr lang="en-US" b="true" sz="3196">
                <a:solidFill>
                  <a:srgbClr val="122026"/>
                </a:solidFill>
                <a:latin typeface="Garet Bold"/>
                <a:ea typeface="Garet Bold"/>
                <a:cs typeface="Garet Bold"/>
                <a:sym typeface="Garet Bold"/>
              </a:rPr>
              <a:t> • Scalable to bigger models</a:t>
            </a:r>
          </a:p>
        </p:txBody>
      </p:sp>
      <p:sp>
        <p:nvSpPr>
          <p:cNvPr name="TextBox 14" id="14"/>
          <p:cNvSpPr txBox="true"/>
          <p:nvPr/>
        </p:nvSpPr>
        <p:spPr>
          <a:xfrm rot="0">
            <a:off x="5802368" y="2689387"/>
            <a:ext cx="7095215" cy="723664"/>
          </a:xfrm>
          <a:prstGeom prst="rect">
            <a:avLst/>
          </a:prstGeom>
        </p:spPr>
        <p:txBody>
          <a:bodyPr anchor="t" rtlCol="false" tIns="0" lIns="0" bIns="0" rIns="0">
            <a:spAutoFit/>
          </a:bodyPr>
          <a:lstStyle/>
          <a:p>
            <a:pPr algn="ctr">
              <a:lnSpc>
                <a:spcPts val="5563"/>
              </a:lnSpc>
            </a:pPr>
            <a:r>
              <a:rPr lang="en-US" sz="5563">
                <a:solidFill>
                  <a:srgbClr val="122026"/>
                </a:solidFill>
                <a:latin typeface="Darumadrop One"/>
                <a:ea typeface="Darumadrop One"/>
                <a:cs typeface="Darumadrop One"/>
                <a:sym typeface="Darumadrop One"/>
              </a:rPr>
              <a:t>BENEFITS</a:t>
            </a:r>
          </a:p>
        </p:txBody>
      </p:sp>
      <p:grpSp>
        <p:nvGrpSpPr>
          <p:cNvPr name="Group 15" id="15"/>
          <p:cNvGrpSpPr/>
          <p:nvPr/>
        </p:nvGrpSpPr>
        <p:grpSpPr>
          <a:xfrm rot="0">
            <a:off x="6848365" y="549947"/>
            <a:ext cx="957507" cy="95750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17" id="17"/>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059760" y="451769"/>
            <a:ext cx="576931" cy="57693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20" id="20"/>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029274" y="9164428"/>
            <a:ext cx="435838" cy="43583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CC24"/>
            </a:solidFill>
          </p:spPr>
        </p:sp>
        <p:sp>
          <p:nvSpPr>
            <p:cNvPr name="TextBox 23" id="23"/>
            <p:cNvSpPr txBox="true"/>
            <p:nvPr/>
          </p:nvSpPr>
          <p:spPr>
            <a:xfrm>
              <a:off x="190500" y="152400"/>
              <a:ext cx="431800" cy="4699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907870" y="3087829"/>
            <a:ext cx="241661" cy="24166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4751299" y="4430106"/>
            <a:ext cx="241661" cy="24166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C24"/>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DAGkmDygMmc</dc:identifier>
  <dcterms:modified xsi:type="dcterms:W3CDTF">2011-08-01T06:04:30Z</dcterms:modified>
  <cp:revision>1</cp:revision>
  <dc:title>Green and Yellow Illustrative Renewable Energy Presentation</dc:title>
</cp:coreProperties>
</file>